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5"/>
  </p:sldMasterIdLst>
  <p:notesMasterIdLst>
    <p:notesMasterId r:id="rId122"/>
  </p:notesMasterIdLst>
  <p:handoutMasterIdLst>
    <p:handoutMasterId r:id="rId123"/>
  </p:handoutMasterIdLst>
  <p:sldIdLst>
    <p:sldId id="256" r:id="rId6"/>
    <p:sldId id="495" r:id="rId7"/>
    <p:sldId id="496" r:id="rId8"/>
    <p:sldId id="497" r:id="rId9"/>
    <p:sldId id="257" r:id="rId10"/>
    <p:sldId id="258" r:id="rId11"/>
    <p:sldId id="498" r:id="rId12"/>
    <p:sldId id="499" r:id="rId13"/>
    <p:sldId id="500" r:id="rId14"/>
    <p:sldId id="501" r:id="rId15"/>
    <p:sldId id="259" r:id="rId16"/>
    <p:sldId id="260" r:id="rId17"/>
    <p:sldId id="261" r:id="rId18"/>
    <p:sldId id="502" r:id="rId19"/>
    <p:sldId id="503" r:id="rId20"/>
    <p:sldId id="262" r:id="rId21"/>
    <p:sldId id="504" r:id="rId22"/>
    <p:sldId id="505" r:id="rId23"/>
    <p:sldId id="263" r:id="rId24"/>
    <p:sldId id="506" r:id="rId25"/>
    <p:sldId id="507" r:id="rId26"/>
    <p:sldId id="508" r:id="rId27"/>
    <p:sldId id="509" r:id="rId28"/>
    <p:sldId id="510" r:id="rId29"/>
    <p:sldId id="511" r:id="rId30"/>
    <p:sldId id="512" r:id="rId31"/>
    <p:sldId id="513" r:id="rId32"/>
    <p:sldId id="264" r:id="rId33"/>
    <p:sldId id="514" r:id="rId34"/>
    <p:sldId id="265" r:id="rId35"/>
    <p:sldId id="515" r:id="rId36"/>
    <p:sldId id="516" r:id="rId37"/>
    <p:sldId id="517" r:id="rId38"/>
    <p:sldId id="266" r:id="rId39"/>
    <p:sldId id="518" r:id="rId40"/>
    <p:sldId id="519" r:id="rId41"/>
    <p:sldId id="267" r:id="rId42"/>
    <p:sldId id="520" r:id="rId43"/>
    <p:sldId id="521" r:id="rId44"/>
    <p:sldId id="480" r:id="rId45"/>
    <p:sldId id="522" r:id="rId46"/>
    <p:sldId id="523" r:id="rId47"/>
    <p:sldId id="268" r:id="rId48"/>
    <p:sldId id="524" r:id="rId49"/>
    <p:sldId id="525" r:id="rId50"/>
    <p:sldId id="526" r:id="rId51"/>
    <p:sldId id="527" r:id="rId52"/>
    <p:sldId id="528" r:id="rId53"/>
    <p:sldId id="269" r:id="rId54"/>
    <p:sldId id="529" r:id="rId55"/>
    <p:sldId id="481" r:id="rId56"/>
    <p:sldId id="482" r:id="rId57"/>
    <p:sldId id="530" r:id="rId58"/>
    <p:sldId id="531" r:id="rId59"/>
    <p:sldId id="483" r:id="rId60"/>
    <p:sldId id="484" r:id="rId61"/>
    <p:sldId id="485" r:id="rId62"/>
    <p:sldId id="271" r:id="rId63"/>
    <p:sldId id="532" r:id="rId64"/>
    <p:sldId id="533" r:id="rId65"/>
    <p:sldId id="534" r:id="rId66"/>
    <p:sldId id="535" r:id="rId67"/>
    <p:sldId id="536" r:id="rId68"/>
    <p:sldId id="537" r:id="rId69"/>
    <p:sldId id="538" r:id="rId70"/>
    <p:sldId id="539" r:id="rId71"/>
    <p:sldId id="540" r:id="rId72"/>
    <p:sldId id="541" r:id="rId73"/>
    <p:sldId id="542" r:id="rId74"/>
    <p:sldId id="543" r:id="rId75"/>
    <p:sldId id="438" r:id="rId76"/>
    <p:sldId id="439" r:id="rId77"/>
    <p:sldId id="544" r:id="rId78"/>
    <p:sldId id="437" r:id="rId79"/>
    <p:sldId id="486" r:id="rId80"/>
    <p:sldId id="487" r:id="rId81"/>
    <p:sldId id="545" r:id="rId82"/>
    <p:sldId id="546" r:id="rId83"/>
    <p:sldId id="277" r:id="rId84"/>
    <p:sldId id="547" r:id="rId85"/>
    <p:sldId id="548" r:id="rId86"/>
    <p:sldId id="488" r:id="rId87"/>
    <p:sldId id="549" r:id="rId88"/>
    <p:sldId id="550" r:id="rId89"/>
    <p:sldId id="489" r:id="rId90"/>
    <p:sldId id="490" r:id="rId91"/>
    <p:sldId id="280" r:id="rId92"/>
    <p:sldId id="551" r:id="rId93"/>
    <p:sldId id="552" r:id="rId94"/>
    <p:sldId id="553" r:id="rId95"/>
    <p:sldId id="554" r:id="rId96"/>
    <p:sldId id="555" r:id="rId97"/>
    <p:sldId id="556" r:id="rId98"/>
    <p:sldId id="557" r:id="rId99"/>
    <p:sldId id="558" r:id="rId100"/>
    <p:sldId id="559" r:id="rId101"/>
    <p:sldId id="560" r:id="rId102"/>
    <p:sldId id="561" r:id="rId103"/>
    <p:sldId id="562" r:id="rId104"/>
    <p:sldId id="563" r:id="rId105"/>
    <p:sldId id="564" r:id="rId106"/>
    <p:sldId id="565" r:id="rId107"/>
    <p:sldId id="281" r:id="rId108"/>
    <p:sldId id="566" r:id="rId109"/>
    <p:sldId id="567" r:id="rId110"/>
    <p:sldId id="568" r:id="rId111"/>
    <p:sldId id="569" r:id="rId112"/>
    <p:sldId id="570" r:id="rId113"/>
    <p:sldId id="571" r:id="rId114"/>
    <p:sldId id="572" r:id="rId115"/>
    <p:sldId id="283" r:id="rId116"/>
    <p:sldId id="284" r:id="rId117"/>
    <p:sldId id="491" r:id="rId118"/>
    <p:sldId id="492" r:id="rId119"/>
    <p:sldId id="493" r:id="rId120"/>
    <p:sldId id="494" r:id="rId12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21871" autoAdjust="0"/>
    <p:restoredTop sz="94660"/>
  </p:normalViewPr>
  <p:slideViewPr>
    <p:cSldViewPr>
      <p:cViewPr varScale="1">
        <p:scale>
          <a:sx n="78" d="100"/>
          <a:sy n="78" d="100"/>
        </p:scale>
        <p:origin x="53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presProps" Target="presProps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viewProps" Target="view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tableStyles" Target="tableStyle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dirty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912849BF-4A49-409C-B0ED-7A918104CAAD}" type="datetimeFigureOut">
              <a:rPr lang="en-US"/>
              <a:pPr>
                <a:defRPr/>
              </a:pPr>
              <a:t>2/9/2016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dirty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82DA7C9-47DD-41AA-B026-585275E22C5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0076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42E4773-3097-48C3-8E0C-F4DF2AA64D39}" type="datetimeFigureOut">
              <a:rPr lang="en-US"/>
              <a:pPr>
                <a:defRPr/>
              </a:pPr>
              <a:t>2/9/2016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3AD84571-C981-45C8-99EF-475F6253A0C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51597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cs typeface="+mn-cs"/>
              </a:endParaRPr>
            </a:p>
          </p:txBody>
        </p:sp>
        <p:sp>
          <p:nvSpPr>
            <p:cNvPr id="7" name="Freeform 20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/>
              <a:gdLst>
                <a:gd name="T0" fmla="*/ 0 w 5760"/>
                <a:gd name="T1" fmla="*/ 0 h 528"/>
                <a:gd name="T2" fmla="*/ 5760 w 5760"/>
                <a:gd name="T3" fmla="*/ 0 h 528"/>
                <a:gd name="T4" fmla="*/ 5760 w 5760"/>
                <a:gd name="T5" fmla="*/ 528 h 528"/>
                <a:gd name="T6" fmla="*/ 48 w 5760"/>
                <a:gd name="T7" fmla="*/ 0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0"/>
                <a:gd name="T13" fmla="*/ 0 h 528"/>
                <a:gd name="T14" fmla="*/ 5760 w 5760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Action Button: Forward or Next 10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2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00595060-38FD-414E-ACBC-0C43D8696EE5}" type="datetime1">
              <a:rPr lang="en-US"/>
              <a:pPr>
                <a:defRPr/>
              </a:pPr>
              <a:t>2/9/2016</a:t>
            </a:fld>
            <a:endParaRPr lang="en-US" dirty="0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49FC6E3-4B9B-4157-BC47-BE928E9DC95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18"/>
          <p:cNvSpPr>
            <a:spLocks noGrp="1"/>
          </p:cNvSpPr>
          <p:nvPr>
            <p:ph type="ftr" sz="quarter" idx="12"/>
          </p:nvPr>
        </p:nvSpPr>
        <p:spPr>
          <a:xfrm>
            <a:off x="2743200" y="6408738"/>
            <a:ext cx="3987800" cy="365125"/>
          </a:xfrm>
        </p:spPr>
        <p:txBody>
          <a:bodyPr/>
          <a:lstStyle>
            <a:lvl1pPr>
              <a:defRPr dirty="0" smtClean="0"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r>
              <a:rPr lang="en-US"/>
              <a:t>©1992-2014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88305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822754-5E4F-4712-BF95-CE999AA61E1E}" type="datetime1">
              <a:rPr lang="en-US"/>
              <a:pPr>
                <a:defRPr/>
              </a:pPr>
              <a:t>2/9/2016</a:t>
            </a:fld>
            <a:endParaRPr lang="en-US" dirty="0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©1992-2014 by Pearson Education, Inc. All Rights Reserved.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50D6A1-EF94-49E5-B695-E7C1E564F6D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2665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22E257-5F59-428F-8E67-3CD3916F454E}" type="datetime1">
              <a:rPr lang="en-US"/>
              <a:pPr>
                <a:defRPr/>
              </a:pPr>
              <a:t>2/9/2016</a:t>
            </a:fld>
            <a:endParaRPr lang="en-US" dirty="0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©1992-2014 by Pearson Education, Inc. All Rights Reserved.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1EAAE6-AF68-4DAC-962B-0EDC36ABAD5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6243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 sz="2400">
                <a:latin typeface="Calibri" panose="020F0502020204030204" pitchFamily="34" charset="0"/>
              </a:defRPr>
            </a:lvl1pPr>
            <a:lvl2pPr>
              <a:defRPr sz="2000">
                <a:latin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</a:defRPr>
            </a:lvl3pPr>
            <a:lvl4pPr>
              <a:defRPr sz="1200">
                <a:latin typeface="Calibri" panose="020F0502020204030204" pitchFamily="34" charset="0"/>
              </a:defRPr>
            </a:lvl4pPr>
            <a:lvl5pPr>
              <a:defRPr sz="12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04404F-883B-4EA1-8AE2-873202379751}" type="datetime1">
              <a:rPr lang="en-US"/>
              <a:pPr>
                <a:defRPr/>
              </a:pPr>
              <a:t>2/9/2016</a:t>
            </a:fld>
            <a:endParaRPr lang="en-US" dirty="0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©1992-2014 by Pearson Education, Inc. All Rights Reserved.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0047EA-F803-464D-A9CA-B808E6FA56B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4154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tion Button: Back or Previous 3">
            <a:hlinkClick r:id="" action="ppaction://hlinkshowjump?jump=previousslide" highlightClick="1"/>
          </p:cNvPr>
          <p:cNvSpPr/>
          <p:nvPr/>
        </p:nvSpPr>
        <p:spPr>
          <a:xfrm>
            <a:off x="8305800" y="152400"/>
            <a:ext cx="304800" cy="304800"/>
          </a:xfrm>
          <a:prstGeom prst="actionButtonBackPreviou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Action Button: Forward or Next 4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Font typeface="Wingdings" pitchFamily="2" charset="2"/>
              <a:buChar char="§"/>
              <a:defRPr/>
            </a:lvl2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E48CF180-229E-4B04-A0CF-2CAC358D56E1}" type="datetime1">
              <a:rPr lang="en-US"/>
              <a:pPr>
                <a:defRPr/>
              </a:pPr>
              <a:t>2/9/2016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4800" y="6408738"/>
            <a:ext cx="2616200" cy="365125"/>
          </a:xfrm>
        </p:spPr>
        <p:txBody>
          <a:bodyPr/>
          <a:lstStyle>
            <a:lvl1pPr>
              <a:defRPr dirty="0" smtClean="0"/>
            </a:lvl1pPr>
            <a:extLst/>
          </a:lstStyle>
          <a:p>
            <a:pPr>
              <a:defRPr/>
            </a:pPr>
            <a:r>
              <a:rPr lang="en-US"/>
              <a:t>©1992-2014 by Pearson Education, Inc. All Rights Reserved.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75CFA3-1FE1-462E-B579-B2DA4A02CA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6184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Chevron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937A978F-EF42-4554-8AD5-2D4D79363E2D}" type="datetime1">
              <a:rPr lang="en-US"/>
              <a:pPr>
                <a:defRPr/>
              </a:pPr>
              <a:t>2/9/2016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/>
            </a:lvl1pPr>
            <a:extLst/>
          </a:lstStyle>
          <a:p>
            <a:pPr>
              <a:defRPr/>
            </a:pPr>
            <a:r>
              <a:rPr lang="en-US"/>
              <a:t>©1992-2014 by Pearson Education, Inc. All Rights Reserved.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18DA50-127C-4248-A52E-D94E8CB871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941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C07AEE1B-ED59-4600-BF66-62BB8F0A7D97}" type="datetime1">
              <a:rPr lang="en-US"/>
              <a:pPr>
                <a:defRPr/>
              </a:pPr>
              <a:t>2/9/2016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/>
            </a:lvl1pPr>
            <a:extLst/>
          </a:lstStyle>
          <a:p>
            <a:pPr>
              <a:defRPr/>
            </a:pPr>
            <a:r>
              <a:rPr lang="en-US"/>
              <a:t>©1992-2014 by Pearson Education,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9C3D01-2D81-4089-82E9-53C5B4F918D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6347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C65CE652-27DE-4C22-8009-F51AF3E0634B}" type="datetime1">
              <a:rPr lang="en-US"/>
              <a:pPr>
                <a:defRPr/>
              </a:pPr>
              <a:t>2/9/2016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/>
            </a:lvl1pPr>
            <a:extLst/>
          </a:lstStyle>
          <a:p>
            <a:pPr>
              <a:defRPr/>
            </a:pPr>
            <a:r>
              <a:rPr lang="en-US"/>
              <a:t>©1992-2014 by Pearson Education, Inc.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9731DB-1D2B-46AD-A443-E8DE6D7D226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5679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C2EEC951-6D1D-47AD-9991-38D6CF23EF42}" type="datetime1">
              <a:rPr lang="en-US"/>
              <a:pPr>
                <a:defRPr/>
              </a:pPr>
              <a:t>2/9/2016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/>
            </a:lvl1pPr>
            <a:extLst/>
          </a:lstStyle>
          <a:p>
            <a:pPr>
              <a:defRPr/>
            </a:pPr>
            <a:r>
              <a:rPr lang="en-US"/>
              <a:t>©1992-2014 by Pearson Education,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421300-C08B-4644-8E4B-4EE59003F2B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6344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5548C-3EEF-4FAD-8626-2D97BB991128}" type="datetime1">
              <a:rPr lang="en-US"/>
              <a:pPr>
                <a:defRPr/>
              </a:pPr>
              <a:t>2/9/2016</a:t>
            </a:fld>
            <a:endParaRPr lang="en-US" dirty="0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©1992-2014 by Pearson Education, Inc. All Rights Reserved.</a:t>
            </a: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D070BA-0901-45EE-ABA1-133D2001F7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9385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F96833C6-EF01-4C02-8CAD-4A14A25AC2F6}" type="datetime1">
              <a:rPr lang="en-US"/>
              <a:pPr>
                <a:defRPr/>
              </a:pPr>
              <a:t>2/9/2016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/>
            </a:lvl1pPr>
            <a:extLst/>
          </a:lstStyle>
          <a:p>
            <a:pPr>
              <a:defRPr/>
            </a:pPr>
            <a:r>
              <a:rPr lang="en-US"/>
              <a:t>©1992-2014 by Pearson Education,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BC5553-37A6-448D-93B9-41794F7AA8F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7045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6" name="Freeform 18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/>
            <a:gdLst>
              <a:gd name="T0" fmla="*/ 0 w 5591"/>
              <a:gd name="T1" fmla="*/ 0 h 588"/>
              <a:gd name="T2" fmla="*/ 5760 w 5591"/>
              <a:gd name="T3" fmla="*/ 0 h 588"/>
              <a:gd name="T4" fmla="*/ 5760 w 5591"/>
              <a:gd name="T5" fmla="*/ 528 h 588"/>
              <a:gd name="T6" fmla="*/ 48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Chevron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9DCB2338-15D4-4B98-AEC1-7968D0C99660}" type="datetime1">
              <a:rPr lang="en-US"/>
              <a:pPr>
                <a:defRPr/>
              </a:pPr>
              <a:t>2/9/2016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79913" y="6408738"/>
            <a:ext cx="2351087" cy="365125"/>
          </a:xfrm>
        </p:spPr>
        <p:txBody>
          <a:bodyPr/>
          <a:lstStyle>
            <a:lvl1pPr>
              <a:defRPr dirty="0" smtClean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r>
              <a:rPr lang="en-US"/>
              <a:t>©1992-2014 by Pearson Education, Inc. All Rights Reserved.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CD09DB-9241-4E9B-8966-765F44E9C35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5234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27" name="Freeform 11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/>
            <a:gdLst>
              <a:gd name="T0" fmla="*/ 0 w 5591"/>
              <a:gd name="T1" fmla="*/ 0 h 588"/>
              <a:gd name="T2" fmla="*/ 5760 w 5591"/>
              <a:gd name="T3" fmla="*/ 0 h 588"/>
              <a:gd name="T4" fmla="*/ 5760 w 5591"/>
              <a:gd name="T5" fmla="*/ 528 h 588"/>
              <a:gd name="T6" fmla="*/ 48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3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smtClean="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70BCEFCE-2BDB-43CF-AD6E-1465431692A4}" type="datetime1">
              <a:rPr lang="en-US"/>
              <a:pPr>
                <a:defRPr/>
              </a:pPr>
              <a:t>2/9/2016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dirty="0" smtClean="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r>
              <a:rPr lang="en-US"/>
              <a:t>©1992-2014 by Pearson Education, Inc. All Rights Reserved.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Lucida Sans Unicode" panose="020B0602030504020204" pitchFamily="34" charset="0"/>
              </a:defRPr>
            </a:lvl1pPr>
          </a:lstStyle>
          <a:p>
            <a:fld id="{29903691-BEEF-4BA4-995D-0C27A7C2418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1" name="Action Button: Back or Previous 10">
            <a:hlinkClick r:id="" action="ppaction://hlinkshowjump?jump=previousslide" highlightClick="1"/>
          </p:cNvPr>
          <p:cNvSpPr/>
          <p:nvPr/>
        </p:nvSpPr>
        <p:spPr>
          <a:xfrm>
            <a:off x="8305800" y="152400"/>
            <a:ext cx="304800" cy="304800"/>
          </a:xfrm>
          <a:prstGeom prst="actionButtonBackPreviou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6" name="Action Button: Forward or Next 15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62" r:id="rId7"/>
    <p:sldLayoutId id="2147483772" r:id="rId8"/>
    <p:sldLayoutId id="2147483773" r:id="rId9"/>
    <p:sldLayoutId id="2147483763" r:id="rId10"/>
    <p:sldLayoutId id="2147483764" r:id="rId11"/>
    <p:sldLayoutId id="2147483765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anose="05040102010807070707" pitchFamily="18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anose="05020102010507070707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Chapter 7</a:t>
            </a:r>
            <a:br>
              <a:rPr lang="en-US" smtClean="0"/>
            </a:br>
            <a:r>
              <a:rPr lang="en-US" smtClean="0"/>
              <a:t> </a:t>
            </a:r>
            <a:br>
              <a:rPr lang="en-US" smtClean="0"/>
            </a:br>
            <a:r>
              <a:rPr lang="en-US" smtClean="0"/>
              <a:t>Class Templates array and vector; Catching Exceptions</a:t>
            </a:r>
            <a:endParaRPr lang="en-US" dirty="0" smtClean="0"/>
          </a:p>
        </p:txBody>
      </p:sp>
      <p:sp>
        <p:nvSpPr>
          <p:cNvPr id="10243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 smtClean="0"/>
              <a:t>C++ How to Program, 9/e</a:t>
            </a:r>
          </a:p>
          <a:p>
            <a:endParaRPr lang="en-US" altLang="en-US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 descr="cpphtp9_07_Page_08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1" descr="cpphtp9_07_Page_70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1" descr="cpphtp9_07_Page_71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1" descr="cpphtp9_07_Page_72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smtClean="0"/>
              <a:t>7.10 	Introduction to C++ Standard Library Class 	Template </a:t>
            </a:r>
            <a:r>
              <a:rPr lang="en-US" sz="2400" smtClean="0">
                <a:solidFill>
                  <a:srgbClr val="0000FF"/>
                </a:solidFill>
              </a:rPr>
              <a:t>vector</a:t>
            </a: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11469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altLang="en-US" smtClean="0"/>
              <a:t>C++ Standard Library class template vector is similar to class template array, but also supports </a:t>
            </a:r>
            <a:r>
              <a:rPr lang="en-US" altLang="en-US" smtClean="0">
                <a:solidFill>
                  <a:srgbClr val="FF0000"/>
                </a:solidFill>
              </a:rPr>
              <a:t>dynamic resizing</a:t>
            </a:r>
            <a:r>
              <a:rPr lang="en-US" altLang="en-US" smtClean="0"/>
              <a:t>. </a:t>
            </a:r>
          </a:p>
          <a:p>
            <a:pPr>
              <a:spcBef>
                <a:spcPts val="600"/>
              </a:spcBef>
            </a:pPr>
            <a:r>
              <a:rPr lang="en-US" altLang="en-US" smtClean="0">
                <a:solidFill>
                  <a:srgbClr val="0000FF"/>
                </a:solidFill>
              </a:rPr>
              <a:t>Except for the features that modify a vector, the other features shown in Fig. 7.25 also work for arrays. </a:t>
            </a:r>
          </a:p>
          <a:p>
            <a:pPr>
              <a:spcBef>
                <a:spcPts val="600"/>
              </a:spcBef>
            </a:pPr>
            <a:r>
              <a:rPr lang="en-US" altLang="en-US" smtClean="0"/>
              <a:t>Standard class template vector is defined in </a:t>
            </a:r>
            <a:r>
              <a:rPr lang="en-US" altLang="en-US" smtClean="0">
                <a:solidFill>
                  <a:srgbClr val="FF0000"/>
                </a:solidFill>
              </a:rPr>
              <a:t>header &lt;vector&gt; </a:t>
            </a:r>
            <a:r>
              <a:rPr lang="en-US" altLang="en-US" smtClean="0"/>
              <a:t>(line 5) and belongs to </a:t>
            </a:r>
            <a:r>
              <a:rPr lang="en-US" altLang="en-US" smtClean="0">
                <a:solidFill>
                  <a:srgbClr val="0000FF"/>
                </a:solidFill>
              </a:rPr>
              <a:t>namespace std</a:t>
            </a:r>
            <a:r>
              <a:rPr lang="en-US" altLang="en-US" smtClean="0"/>
              <a:t>. </a:t>
            </a:r>
          </a:p>
        </p:txBody>
      </p:sp>
      <p:sp>
        <p:nvSpPr>
          <p:cNvPr id="12288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Picture 1" descr="cpphtp9_07_Page_73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1" descr="cpphtp9_07_Page_74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1" descr="cpphtp9_07_Page_75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1" descr="cpphtp9_07_Page_76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1" descr="cpphtp9_07_Page_77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1" descr="cpphtp9_07_Page_78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7.3  </a:t>
            </a:r>
            <a:r>
              <a:rPr lang="en-US" smtClean="0">
                <a:solidFill>
                  <a:srgbClr val="FF0000"/>
                </a:solidFill>
              </a:rPr>
              <a:t>Declaring</a:t>
            </a:r>
            <a:r>
              <a:rPr lang="en-US" smtClean="0"/>
              <a:t> arrays</a:t>
            </a:r>
            <a:endParaRPr lang="en-US" dirty="0" smtClean="0"/>
          </a:p>
        </p:txBody>
      </p:sp>
      <p:sp>
        <p:nvSpPr>
          <p:cNvPr id="2048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en-US" smtClean="0"/>
              <a:t>arrays occupy space in memory.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en-US" smtClean="0"/>
              <a:t>To specify the type of the elements and the number of elements required by an array use a declaration of the form:</a:t>
            </a:r>
          </a:p>
          <a:p>
            <a:pPr marL="630238" lvl="2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en-US" sz="1800" smtClean="0">
                <a:solidFill>
                  <a:srgbClr val="0000FF"/>
                </a:solidFill>
                <a:latin typeface="Consolas" panose="020B0609020204030204" pitchFamily="49" charset="0"/>
              </a:rPr>
              <a:t>array&lt; </a:t>
            </a:r>
            <a:r>
              <a:rPr lang="en-US" altLang="en-US" sz="1800" smtClean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altLang="en-US" sz="1800" smtClean="0">
                <a:solidFill>
                  <a:srgbClr val="0000FF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800" smtClean="0">
                <a:solidFill>
                  <a:srgbClr val="FF0000"/>
                </a:solidFill>
                <a:latin typeface="Consolas" panose="020B0609020204030204" pitchFamily="49" charset="0"/>
              </a:rPr>
              <a:t>arraySize</a:t>
            </a:r>
            <a:r>
              <a:rPr lang="en-US" altLang="en-US" sz="1800" smtClean="0">
                <a:solidFill>
                  <a:srgbClr val="0000FF"/>
                </a:solidFill>
                <a:latin typeface="Consolas" panose="020B0609020204030204" pitchFamily="49" charset="0"/>
              </a:rPr>
              <a:t> &gt; arrayName;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en-US" smtClean="0"/>
              <a:t>The notation </a:t>
            </a:r>
            <a:r>
              <a:rPr lang="en-US" altLang="en-US" sz="2000" smtClean="0">
                <a:latin typeface="Consolas" panose="020B0609020204030204" pitchFamily="49" charset="0"/>
              </a:rPr>
              <a:t>&lt;type, arraySize&gt;</a:t>
            </a:r>
            <a:r>
              <a:rPr lang="en-US" altLang="en-US" smtClean="0"/>
              <a:t> indicates that array is a </a:t>
            </a:r>
            <a:r>
              <a:rPr lang="en-US" altLang="en-US" smtClean="0">
                <a:solidFill>
                  <a:srgbClr val="0000FF"/>
                </a:solidFill>
              </a:rPr>
              <a:t>class template</a:t>
            </a:r>
            <a:r>
              <a:rPr lang="en-US" altLang="en-US" smtClean="0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en-US" smtClean="0"/>
              <a:t>The compiler reserves the appropriate amount of memory based on the type of the elements and the arraySize.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en-US" smtClean="0"/>
              <a:t>arrays can be declared to contain values of most data types.</a:t>
            </a:r>
          </a:p>
        </p:txBody>
      </p:sp>
      <p:sp>
        <p:nvSpPr>
          <p:cNvPr id="1843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1" descr="cpphtp9_07_Page_79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smtClean="0"/>
              <a:t>7.10 	Introduction to C++ Standard Library Class 	Template vector (cont.)</a:t>
            </a:r>
            <a:endParaRPr lang="en-US" sz="2400" dirty="0" smtClean="0"/>
          </a:p>
        </p:txBody>
      </p:sp>
      <p:sp>
        <p:nvSpPr>
          <p:cNvPr id="12288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mtClean="0">
                <a:solidFill>
                  <a:srgbClr val="FF0000"/>
                </a:solidFill>
              </a:rPr>
              <a:t>By default, all the elements of a vector object are set to 0.</a:t>
            </a:r>
          </a:p>
          <a:p>
            <a:pPr>
              <a:spcAft>
                <a:spcPts val="600"/>
              </a:spcAft>
            </a:pPr>
            <a:r>
              <a:rPr lang="en-US" altLang="en-US" smtClean="0"/>
              <a:t>vectors can be defined to store most data types.</a:t>
            </a:r>
          </a:p>
          <a:p>
            <a:pPr>
              <a:spcAft>
                <a:spcPts val="600"/>
              </a:spcAft>
            </a:pPr>
            <a:r>
              <a:rPr lang="en-US" altLang="en-US" smtClean="0"/>
              <a:t>vector member function </a:t>
            </a:r>
            <a:r>
              <a:rPr lang="en-US" altLang="en-US" smtClean="0">
                <a:solidFill>
                  <a:srgbClr val="0000FF"/>
                </a:solidFill>
              </a:rPr>
              <a:t>size</a:t>
            </a:r>
            <a:r>
              <a:rPr lang="en-US" altLang="en-US" smtClean="0"/>
              <a:t> returns the number of elements in the vector.</a:t>
            </a:r>
          </a:p>
          <a:p>
            <a:pPr>
              <a:spcAft>
                <a:spcPts val="600"/>
              </a:spcAft>
            </a:pPr>
            <a:r>
              <a:rPr lang="en-US" altLang="en-US" smtClean="0"/>
              <a:t>As with class template array, you can also do this using a counter-controlled loop and the subscript ([ ]) operator. </a:t>
            </a:r>
          </a:p>
        </p:txBody>
      </p:sp>
      <p:sp>
        <p:nvSpPr>
          <p:cNvPr id="13312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smtClean="0"/>
              <a:t>7.10 	Introduction to C++ Standard Library Class 	Template vector (cont.)</a:t>
            </a:r>
            <a:endParaRPr lang="en-US" sz="2400" dirty="0" smtClean="0"/>
          </a:p>
        </p:txBody>
      </p:sp>
      <p:sp>
        <p:nvSpPr>
          <p:cNvPr id="12390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mtClean="0">
                <a:solidFill>
                  <a:srgbClr val="FF0000"/>
                </a:solidFill>
              </a:rPr>
              <a:t>You can use the assignment (=) operator with vector objects. </a:t>
            </a:r>
            <a:r>
              <a:rPr lang="en-US" altLang="en-US" smtClean="0">
                <a:solidFill>
                  <a:srgbClr val="0000FF"/>
                </a:solidFill>
              </a:rPr>
              <a:t>You can NOT do this with array objects</a:t>
            </a:r>
            <a:r>
              <a:rPr lang="en-US" altLang="en-US" smtClean="0">
                <a:solidFill>
                  <a:srgbClr val="FF0000"/>
                </a:solidFill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altLang="en-US" smtClean="0"/>
              <a:t>As is the case with arrays, C++ is not required to perform bounds checking when vector elements are accessed with square brackets.</a:t>
            </a:r>
          </a:p>
          <a:p>
            <a:pPr>
              <a:spcAft>
                <a:spcPts val="600"/>
              </a:spcAft>
            </a:pPr>
            <a:r>
              <a:rPr lang="en-US" altLang="en-US" smtClean="0"/>
              <a:t>Standard class template vector provides bounds checking in its member </a:t>
            </a:r>
            <a:r>
              <a:rPr lang="en-US" altLang="en-US" smtClean="0">
                <a:solidFill>
                  <a:srgbClr val="0000FF"/>
                </a:solidFill>
              </a:rPr>
              <a:t>function at  </a:t>
            </a:r>
            <a:r>
              <a:rPr lang="en-US" altLang="en-US" smtClean="0"/>
              <a:t>(as does class template array).</a:t>
            </a:r>
          </a:p>
        </p:txBody>
      </p:sp>
      <p:sp>
        <p:nvSpPr>
          <p:cNvPr id="13414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/>
              <a:t>7.10 	Introduction to C++ Standard Library Class 	Template vector (cont.)</a:t>
            </a:r>
            <a:endParaRPr lang="en-US" sz="2400" dirty="0" smtClean="0"/>
          </a:p>
        </p:txBody>
      </p:sp>
      <p:sp>
        <p:nvSpPr>
          <p:cNvPr id="12493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mtClean="0"/>
              <a:t>An </a:t>
            </a:r>
            <a:r>
              <a:rPr lang="en-US" altLang="en-US" smtClean="0">
                <a:solidFill>
                  <a:srgbClr val="FF0000"/>
                </a:solidFill>
              </a:rPr>
              <a:t>exception</a:t>
            </a:r>
            <a:r>
              <a:rPr lang="en-US" altLang="en-US" smtClean="0"/>
              <a:t> indicates a problem that occurs while a program executes. </a:t>
            </a:r>
          </a:p>
          <a:p>
            <a:pPr>
              <a:spcAft>
                <a:spcPts val="600"/>
              </a:spcAft>
            </a:pPr>
            <a:r>
              <a:rPr lang="en-US" altLang="en-US" smtClean="0"/>
              <a:t>The name “exception” suggests that the problem occurs infrequently—if the “rule” is that a statement normally executes correctly, then the problem represents the “exception to the rule.” </a:t>
            </a:r>
          </a:p>
          <a:p>
            <a:pPr>
              <a:spcAft>
                <a:spcPts val="600"/>
              </a:spcAft>
            </a:pPr>
            <a:r>
              <a:rPr lang="en-US" altLang="en-US" smtClean="0">
                <a:solidFill>
                  <a:srgbClr val="FF0000"/>
                </a:solidFill>
              </a:rPr>
              <a:t>Exception handling </a:t>
            </a:r>
            <a:r>
              <a:rPr lang="en-US" altLang="en-US" smtClean="0"/>
              <a:t>enables you to create </a:t>
            </a:r>
            <a:r>
              <a:rPr lang="en-US" altLang="en-US" smtClean="0">
                <a:solidFill>
                  <a:srgbClr val="0000FF"/>
                </a:solidFill>
              </a:rPr>
              <a:t>fault-toleran</a:t>
            </a:r>
            <a:r>
              <a:rPr lang="en-US" altLang="en-US" smtClean="0"/>
              <a:t>t programs that can resolve (or handle) exceptions.</a:t>
            </a:r>
          </a:p>
          <a:p>
            <a:pPr>
              <a:spcAft>
                <a:spcPts val="600"/>
              </a:spcAft>
            </a:pPr>
            <a:r>
              <a:rPr lang="en-US" altLang="en-US" smtClean="0"/>
              <a:t>When a function detects a problem, such as an invalid array subscript or an invalid argument, it throws an exception—that is, an exception occurs. </a:t>
            </a:r>
          </a:p>
        </p:txBody>
      </p:sp>
      <p:sp>
        <p:nvSpPr>
          <p:cNvPr id="13414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/>
              <a:t>7.10 	Introduction to C++ Standard Library Class 	Template vector (cont.)</a:t>
            </a:r>
            <a:endParaRPr lang="en-US" sz="2400" dirty="0" smtClean="0"/>
          </a:p>
        </p:txBody>
      </p:sp>
      <p:sp>
        <p:nvSpPr>
          <p:cNvPr id="12595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FF0000"/>
                </a:solidFill>
              </a:rPr>
              <a:t>To handle an exception, place any code that might throw an exception in a try statement. </a:t>
            </a:r>
          </a:p>
          <a:p>
            <a:r>
              <a:rPr lang="en-US" altLang="en-US" smtClean="0"/>
              <a:t>The </a:t>
            </a:r>
            <a:r>
              <a:rPr lang="en-US" altLang="en-US" smtClean="0">
                <a:solidFill>
                  <a:srgbClr val="0000FF"/>
                </a:solidFill>
              </a:rPr>
              <a:t>try block </a:t>
            </a:r>
            <a:r>
              <a:rPr lang="en-US" altLang="en-US" smtClean="0"/>
              <a:t>contains the code that might throw an exception, and the </a:t>
            </a:r>
            <a:r>
              <a:rPr lang="en-US" altLang="en-US" smtClean="0">
                <a:solidFill>
                  <a:srgbClr val="0000FF"/>
                </a:solidFill>
              </a:rPr>
              <a:t>catch block </a:t>
            </a:r>
            <a:r>
              <a:rPr lang="en-US" altLang="en-US" smtClean="0"/>
              <a:t>contains the code that handles the exception if one occurs. </a:t>
            </a:r>
          </a:p>
          <a:p>
            <a:r>
              <a:rPr lang="en-US" altLang="en-US" smtClean="0"/>
              <a:t>You can have many catch blocks to handle different types of exceptions that might be thrown in the corresponding try block.</a:t>
            </a:r>
          </a:p>
          <a:p>
            <a:r>
              <a:rPr lang="en-US" altLang="en-US" smtClean="0">
                <a:solidFill>
                  <a:srgbClr val="FF0000"/>
                </a:solidFill>
              </a:rPr>
              <a:t>The vector member function at provides bounds checking and throws an exception if its argument is an invalid subscript. </a:t>
            </a:r>
          </a:p>
          <a:p>
            <a:r>
              <a:rPr lang="en-US" altLang="en-US" smtClean="0"/>
              <a:t>By default, this causes a C++ program to terminate.</a:t>
            </a:r>
          </a:p>
        </p:txBody>
      </p:sp>
      <p:sp>
        <p:nvSpPr>
          <p:cNvPr id="13414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/>
              <a:t>7.10 	Introduction to C++ Standard Library Class 	Template vector (cont.)</a:t>
            </a:r>
            <a:endParaRPr lang="en-US" sz="2400" dirty="0" smtClean="0"/>
          </a:p>
        </p:txBody>
      </p:sp>
      <p:sp>
        <p:nvSpPr>
          <p:cNvPr id="13721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mtClean="0"/>
              <a:t>Changing the Size of a vector </a:t>
            </a:r>
            <a:br>
              <a:rPr lang="en-US" smtClean="0"/>
            </a:br>
            <a:endParaRPr lang="en-US" sz="800" smtClean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mtClean="0">
                <a:solidFill>
                  <a:srgbClr val="FF0000"/>
                </a:solidFill>
              </a:rPr>
              <a:t>One of the key differences between a vector and an array is that a vector can dynamically grow to accommodate more elements</a:t>
            </a:r>
            <a:r>
              <a:rPr lang="en-US" smtClean="0"/>
              <a:t>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mtClean="0"/>
              <a:t>To demonstrate this, line 88 shows the current size of integers3, line 89 calls the vector’s push_back member function to add a new element containing 1000 to the end of the vector and line 90 shows the new size of integers3.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mtClean="0"/>
              <a:t>Line 92 then displays integers3’s new contents.</a:t>
            </a:r>
            <a:endParaRPr lang="en-US" dirty="0" smtClean="0"/>
          </a:p>
        </p:txBody>
      </p:sp>
      <p:sp>
        <p:nvSpPr>
          <p:cNvPr id="13414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/>
              <a:t>7.10 	Introduction to C++ Standard Library Class 	Template vector (cont.)</a:t>
            </a:r>
            <a:endParaRPr lang="en-US" sz="2400" dirty="0" smtClean="0"/>
          </a:p>
        </p:txBody>
      </p:sp>
      <p:sp>
        <p:nvSpPr>
          <p:cNvPr id="13721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>
                <a:solidFill>
                  <a:srgbClr val="FF0000"/>
                </a:solidFill>
              </a:rPr>
              <a:t>C++11: List Initializing a vector </a:t>
            </a:r>
          </a:p>
          <a:p>
            <a:pPr lvl="1"/>
            <a:r>
              <a:rPr lang="en-US" smtClean="0"/>
              <a:t>Many of the array examples in this chapter used list initializers to specify the initial array element values. </a:t>
            </a:r>
          </a:p>
          <a:p>
            <a:pPr lvl="1"/>
            <a:r>
              <a:rPr lang="en-US" smtClean="0"/>
              <a:t>C++11 also allows this for vectors (and other C++ Standard Library data structures). </a:t>
            </a:r>
          </a:p>
          <a:p>
            <a:r>
              <a:rPr lang="en-US" smtClean="0">
                <a:solidFill>
                  <a:srgbClr val="0000FF"/>
                </a:solidFill>
              </a:rPr>
              <a:t>At the time of this writing, list initializers were not yet supported for vectors in Visual C++.</a:t>
            </a:r>
            <a:endParaRPr lang="en-US" dirty="0" smtClean="0">
              <a:solidFill>
                <a:srgbClr val="0000FF"/>
              </a:solidFill>
            </a:endParaRPr>
          </a:p>
        </p:txBody>
      </p:sp>
      <p:sp>
        <p:nvSpPr>
          <p:cNvPr id="13414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7.4  Examples Using arrays</a:t>
            </a:r>
            <a:endParaRPr lang="en-US" dirty="0" smtClean="0"/>
          </a:p>
        </p:txBody>
      </p:sp>
      <p:sp>
        <p:nvSpPr>
          <p:cNvPr id="2150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The following examples demonstrate:</a:t>
            </a:r>
          </a:p>
          <a:p>
            <a:pPr lvl="1"/>
            <a:r>
              <a:rPr lang="en-US" altLang="en-US" smtClean="0"/>
              <a:t> how to declare arrays</a:t>
            </a:r>
          </a:p>
          <a:p>
            <a:pPr lvl="1"/>
            <a:r>
              <a:rPr lang="en-US" altLang="en-US" smtClean="0"/>
              <a:t>how to initialize arrays</a:t>
            </a:r>
          </a:p>
          <a:p>
            <a:pPr lvl="1"/>
            <a:r>
              <a:rPr lang="en-US" altLang="en-US" smtClean="0"/>
              <a:t>how to perform common array manipulations.</a:t>
            </a:r>
          </a:p>
        </p:txBody>
      </p:sp>
      <p:sp>
        <p:nvSpPr>
          <p:cNvPr id="2048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smtClean="0"/>
              <a:t>7.4.1 Declaring an array and Using a Loop to Initialize </a:t>
            </a:r>
            <a:br>
              <a:rPr lang="en-US" sz="2400" smtClean="0"/>
            </a:br>
            <a:r>
              <a:rPr lang="en-US" sz="2400"/>
              <a:t>	</a:t>
            </a:r>
            <a:r>
              <a:rPr lang="en-US" sz="2400" smtClean="0"/>
              <a:t>the array’s Elements</a:t>
            </a:r>
            <a:endParaRPr lang="en-US" sz="2400" dirty="0" smtClean="0"/>
          </a:p>
        </p:txBody>
      </p:sp>
      <p:sp>
        <p:nvSpPr>
          <p:cNvPr id="2253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400"/>
              </a:spcAft>
            </a:pPr>
            <a:r>
              <a:rPr lang="en-US" altLang="en-US" smtClean="0"/>
              <a:t>The program in Fig. 7.3 declares five-element integer array n (line 10).</a:t>
            </a:r>
          </a:p>
          <a:p>
            <a:pPr>
              <a:spcAft>
                <a:spcPts val="400"/>
              </a:spcAft>
            </a:pPr>
            <a:r>
              <a:rPr lang="en-US" altLang="en-US" smtClean="0">
                <a:solidFill>
                  <a:srgbClr val="FF0000"/>
                </a:solidFill>
              </a:rPr>
              <a:t>size_t</a:t>
            </a:r>
            <a:r>
              <a:rPr lang="en-US" altLang="en-US" smtClean="0"/>
              <a:t> represents an </a:t>
            </a:r>
            <a:r>
              <a:rPr lang="en-US" altLang="en-US" smtClean="0">
                <a:solidFill>
                  <a:srgbClr val="FF0000"/>
                </a:solidFill>
              </a:rPr>
              <a:t>unsigned integral type</a:t>
            </a:r>
            <a:r>
              <a:rPr lang="en-US" altLang="en-US" smtClean="0"/>
              <a:t>. </a:t>
            </a:r>
          </a:p>
          <a:p>
            <a:pPr>
              <a:spcAft>
                <a:spcPts val="400"/>
              </a:spcAft>
            </a:pPr>
            <a:r>
              <a:rPr lang="en-US" altLang="en-US" smtClean="0"/>
              <a:t>This type is recommended for any variable that represents an array’s size or an array’s subscripts. Type size_t is defined in the </a:t>
            </a:r>
            <a:r>
              <a:rPr lang="en-US" altLang="en-US" smtClean="0">
                <a:solidFill>
                  <a:srgbClr val="0000FF"/>
                </a:solidFill>
              </a:rPr>
              <a:t>std namespace </a:t>
            </a:r>
            <a:r>
              <a:rPr lang="en-US" altLang="en-US" smtClean="0"/>
              <a:t>and is in </a:t>
            </a:r>
            <a:r>
              <a:rPr lang="en-US" altLang="en-US" smtClean="0">
                <a:solidFill>
                  <a:srgbClr val="0000FF"/>
                </a:solidFill>
              </a:rPr>
              <a:t>header &lt;cstddef&gt;</a:t>
            </a:r>
            <a:r>
              <a:rPr lang="en-US" altLang="en-US" smtClean="0"/>
              <a:t>, which is included by various other headers. </a:t>
            </a:r>
          </a:p>
          <a:p>
            <a:pPr>
              <a:spcAft>
                <a:spcPts val="400"/>
              </a:spcAft>
            </a:pPr>
            <a:r>
              <a:rPr lang="en-US" altLang="en-US" smtClean="0"/>
              <a:t>If you attempt to compile a program that uses type </a:t>
            </a:r>
            <a:r>
              <a:rPr lang="en-US" altLang="en-US" smtClean="0">
                <a:solidFill>
                  <a:srgbClr val="FF0000"/>
                </a:solidFill>
              </a:rPr>
              <a:t>size_t</a:t>
            </a:r>
            <a:r>
              <a:rPr lang="en-US" altLang="en-US" smtClean="0"/>
              <a:t> and receive errors indicating that it’s not defined, simply include </a:t>
            </a:r>
            <a:r>
              <a:rPr lang="en-US" altLang="en-US" smtClean="0">
                <a:solidFill>
                  <a:srgbClr val="0000FF"/>
                </a:solidFill>
              </a:rPr>
              <a:t>&lt;cstddef&gt; </a:t>
            </a:r>
            <a:r>
              <a:rPr lang="en-US" altLang="en-US" smtClean="0"/>
              <a:t>in your program.</a:t>
            </a:r>
          </a:p>
        </p:txBody>
      </p:sp>
      <p:sp>
        <p:nvSpPr>
          <p:cNvPr id="2150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" descr="cpphtp9_07_Page_09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" descr="cpphtp9_07_Page_10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smtClean="0"/>
              <a:t>7.4.2 	Initializing an array in a Declaration with an </a:t>
            </a:r>
            <a:br>
              <a:rPr lang="en-US" sz="2400" smtClean="0"/>
            </a:br>
            <a:r>
              <a:rPr lang="en-US" sz="2400"/>
              <a:t>	</a:t>
            </a:r>
            <a:r>
              <a:rPr lang="en-US" sz="2400" smtClean="0">
                <a:solidFill>
                  <a:srgbClr val="FF0000"/>
                </a:solidFill>
              </a:rPr>
              <a:t>Initializer List</a:t>
            </a:r>
            <a:endParaRPr lang="en-US" sz="2400" dirty="0" smtClean="0">
              <a:solidFill>
                <a:srgbClr val="FF0000"/>
              </a:solidFill>
            </a:endParaRPr>
          </a:p>
        </p:txBody>
      </p:sp>
      <p:sp>
        <p:nvSpPr>
          <p:cNvPr id="2560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The elements of an array also can be initialized in the array declaration by following the array name with an equals sign and a brace-delimited comma-separated list of initializers.</a:t>
            </a:r>
          </a:p>
          <a:p>
            <a:r>
              <a:rPr lang="en-US" altLang="en-US" smtClean="0"/>
              <a:t>The program in Fig. 7.4 uses an initializer list to initialize an integer array with five values (line 11) and prints the array in tabular format (lines 13–17).</a:t>
            </a:r>
          </a:p>
          <a:p>
            <a:r>
              <a:rPr lang="en-US" altLang="en-US" smtClean="0">
                <a:solidFill>
                  <a:srgbClr val="FF0000"/>
                </a:solidFill>
              </a:rPr>
              <a:t>If there are fewer initializers than elements in the array, the remaining array elements are initialized to zero</a:t>
            </a:r>
            <a:r>
              <a:rPr lang="en-US" altLang="en-US" smtClean="0"/>
              <a:t>.</a:t>
            </a:r>
          </a:p>
        </p:txBody>
      </p:sp>
      <p:sp>
        <p:nvSpPr>
          <p:cNvPr id="2458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" descr="cpphtp9_07_Page_11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 descr="cpphtp9_07_Page_12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smtClean="0"/>
              <a:t>7.4.3 	Specifying an array’s Size </a:t>
            </a:r>
            <a:br>
              <a:rPr lang="en-US" sz="2400" smtClean="0"/>
            </a:br>
            <a:r>
              <a:rPr lang="en-US" sz="2400"/>
              <a:t>	</a:t>
            </a:r>
            <a:r>
              <a:rPr lang="en-US" sz="2400" smtClean="0"/>
              <a:t>Setting array Elements with Calculations</a:t>
            </a:r>
            <a:endParaRPr lang="en-US" sz="2400" dirty="0" smtClean="0"/>
          </a:p>
        </p:txBody>
      </p:sp>
      <p:sp>
        <p:nvSpPr>
          <p:cNvPr id="2867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Figure 7.5 sets the elements of a 5-element array s to the even integers 2, 4, 6, 8 and 10 (lines 15–16) and prints the array in tabular format (lines 18–22).</a:t>
            </a:r>
          </a:p>
          <a:p>
            <a:r>
              <a:rPr lang="en-US" altLang="en-US" smtClean="0"/>
              <a:t>Line 11 uses the </a:t>
            </a:r>
            <a:r>
              <a:rPr lang="en-US" altLang="en-US" smtClean="0">
                <a:solidFill>
                  <a:srgbClr val="FF0000"/>
                </a:solidFill>
              </a:rPr>
              <a:t>const qualifier </a:t>
            </a:r>
            <a:r>
              <a:rPr lang="en-US" altLang="en-US" smtClean="0"/>
              <a:t>to declare a constant variable arraySize with the value 5.</a:t>
            </a:r>
          </a:p>
          <a:p>
            <a:r>
              <a:rPr lang="en-US" altLang="en-US" smtClean="0"/>
              <a:t>A constant variable that’s used to specify array’s size must be initialized with a constant expression when it’s declared and cannot be modified thereafter.</a:t>
            </a:r>
          </a:p>
          <a:p>
            <a:r>
              <a:rPr lang="en-US" altLang="en-US" smtClean="0"/>
              <a:t>Constant variables are also called </a:t>
            </a:r>
            <a:r>
              <a:rPr lang="en-US" altLang="en-US" smtClean="0">
                <a:solidFill>
                  <a:srgbClr val="0000FF"/>
                </a:solidFill>
              </a:rPr>
              <a:t>named constants </a:t>
            </a:r>
            <a:r>
              <a:rPr lang="en-US" altLang="en-US" smtClean="0"/>
              <a:t>or read-only variables.</a:t>
            </a:r>
          </a:p>
        </p:txBody>
      </p:sp>
      <p:sp>
        <p:nvSpPr>
          <p:cNvPr id="2867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" descr="cpphtp9_07_Page_02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" descr="cpphtp9_07_Page_13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 descr="cpphtp9_07_Page_14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 descr="cpphtp9_07_Page_15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" descr="cpphtp9_07_Page_16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" descr="cpphtp9_07_Page_17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1" descr="cpphtp9_07_Page_18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" descr="cpphtp9_07_Page_19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1" descr="cpphtp9_07_Page_20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smtClean="0"/>
              <a:t>7.4.4 Summing the Elements of an array</a:t>
            </a:r>
            <a:endParaRPr lang="en-US" sz="2400" dirty="0" smtClean="0"/>
          </a:p>
        </p:txBody>
      </p:sp>
      <p:sp>
        <p:nvSpPr>
          <p:cNvPr id="3789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Often, the elements of an array represent a series of values to be used in a calculation.</a:t>
            </a:r>
          </a:p>
          <a:p>
            <a:r>
              <a:rPr lang="en-US" altLang="en-US" smtClean="0"/>
              <a:t>The program in Fig. 7.8 sums the values contained in the four-element integer array a.</a:t>
            </a:r>
          </a:p>
        </p:txBody>
      </p:sp>
      <p:sp>
        <p:nvSpPr>
          <p:cNvPr id="3891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1" descr="cpphtp9_07_Page_21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" descr="cpphtp9_07_Page_03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smtClean="0"/>
              <a:t>7.4.5 </a:t>
            </a:r>
            <a:r>
              <a:rPr lang="en-US" sz="2000" smtClean="0">
                <a:solidFill>
                  <a:srgbClr val="FF0000"/>
                </a:solidFill>
              </a:rPr>
              <a:t>Using Bar Charts </a:t>
            </a:r>
            <a:r>
              <a:rPr lang="en-US" sz="2000" smtClean="0"/>
              <a:t>to Display array Data Graphically</a:t>
            </a:r>
            <a:endParaRPr lang="en-US" sz="2000" dirty="0" smtClean="0"/>
          </a:p>
        </p:txBody>
      </p:sp>
      <p:sp>
        <p:nvSpPr>
          <p:cNvPr id="3993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Many programs present data to users in a graphical manner.</a:t>
            </a:r>
          </a:p>
          <a:p>
            <a:r>
              <a:rPr lang="en-US" altLang="en-US" smtClean="0"/>
              <a:t>One simple way to display numeric data graphically is with a bar chart that shows each numeric value as a bar of asterisks (*). </a:t>
            </a:r>
          </a:p>
          <a:p>
            <a:r>
              <a:rPr lang="en-US" altLang="en-US" smtClean="0"/>
              <a:t>Our next program (Fig. 7.9) stores data in an array of 11 elements, each corresponding to a grade category.</a:t>
            </a:r>
          </a:p>
        </p:txBody>
      </p:sp>
      <p:sp>
        <p:nvSpPr>
          <p:cNvPr id="4096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1" descr="cpphtp9_07_Page_22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1" descr="cpphtp9_07_Page_23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1" descr="cpphtp9_07_Page_24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smtClean="0"/>
              <a:t>7.4.6 Using the Elements of an array as </a:t>
            </a:r>
            <a:r>
              <a:rPr lang="en-US" sz="2400" smtClean="0">
                <a:solidFill>
                  <a:srgbClr val="FF0000"/>
                </a:solidFill>
              </a:rPr>
              <a:t>Counters</a:t>
            </a:r>
            <a:endParaRPr lang="en-US" sz="2400" dirty="0" smtClean="0">
              <a:solidFill>
                <a:srgbClr val="FF0000"/>
              </a:solidFill>
            </a:endParaRPr>
          </a:p>
        </p:txBody>
      </p:sp>
      <p:sp>
        <p:nvSpPr>
          <p:cNvPr id="4403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mtClean="0"/>
              <a:t>Sometimes, programs use </a:t>
            </a:r>
            <a:r>
              <a:rPr lang="en-US" altLang="en-US" smtClean="0">
                <a:solidFill>
                  <a:srgbClr val="0000FF"/>
                </a:solidFill>
              </a:rPr>
              <a:t>counter variables </a:t>
            </a:r>
            <a:r>
              <a:rPr lang="en-US" altLang="en-US" smtClean="0"/>
              <a:t>to summarize data, such as the results of a survey.</a:t>
            </a:r>
          </a:p>
          <a:p>
            <a:pPr>
              <a:spcAft>
                <a:spcPts val="600"/>
              </a:spcAft>
            </a:pPr>
            <a:r>
              <a:rPr lang="en-US" altLang="en-US" smtClean="0"/>
              <a:t>In Fig. 6.9, we used separate counters in our die-rolling program to track the number of occurrences of each side of a die as the program rolled the die 6,000,000 times.</a:t>
            </a:r>
          </a:p>
          <a:p>
            <a:pPr>
              <a:spcAft>
                <a:spcPts val="600"/>
              </a:spcAft>
            </a:pPr>
            <a:r>
              <a:rPr lang="en-US" altLang="en-US" smtClean="0"/>
              <a:t>An array version of this program is shown in Fig. 7.10.</a:t>
            </a:r>
          </a:p>
          <a:p>
            <a:pPr>
              <a:spcAft>
                <a:spcPts val="600"/>
              </a:spcAft>
            </a:pPr>
            <a:r>
              <a:rPr lang="en-US" altLang="en-US" smtClean="0"/>
              <a:t>This version also uses the </a:t>
            </a:r>
            <a:r>
              <a:rPr lang="en-US" altLang="en-US" smtClean="0">
                <a:solidFill>
                  <a:srgbClr val="FF0000"/>
                </a:solidFill>
              </a:rPr>
              <a:t>new C++11 random-number generation capabilities</a:t>
            </a:r>
            <a:r>
              <a:rPr lang="en-US" altLang="en-US" smtClean="0"/>
              <a:t> that were introduced in Section 6.9.</a:t>
            </a:r>
          </a:p>
          <a:p>
            <a:pPr>
              <a:spcAft>
                <a:spcPts val="600"/>
              </a:spcAft>
            </a:pPr>
            <a:r>
              <a:rPr lang="en-US" altLang="en-US" smtClean="0"/>
              <a:t>The single statement in line 22 of this program replaces the switch statement in lines 23–45 of Fig. 6.9.</a:t>
            </a:r>
          </a:p>
          <a:p>
            <a:pPr>
              <a:spcAft>
                <a:spcPts val="600"/>
              </a:spcAft>
            </a:pPr>
            <a:endParaRPr lang="en-US" altLang="en-US" smtClean="0"/>
          </a:p>
        </p:txBody>
      </p:sp>
      <p:sp>
        <p:nvSpPr>
          <p:cNvPr id="4506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1" descr="cpphtp9_07_Page_25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04800" y="3505200"/>
            <a:ext cx="14478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1" descr="cpphtp9_07_Page_26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smtClean="0"/>
              <a:t>7.4.7 Using arrays to Summarize Survey Results</a:t>
            </a:r>
            <a:endParaRPr lang="en-US" sz="2400" dirty="0" smtClean="0"/>
          </a:p>
        </p:txBody>
      </p:sp>
      <p:sp>
        <p:nvSpPr>
          <p:cNvPr id="47107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altLang="en-US" smtClean="0"/>
              <a:t>Our next example (Fig. 7.11) uses arrays to summarize the results of data collected in a survey.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altLang="en-US" smtClean="0"/>
              <a:t>Consider the following problem statement:</a:t>
            </a:r>
          </a:p>
          <a:p>
            <a:pPr lvl="1">
              <a:lnSpc>
                <a:spcPct val="120000"/>
              </a:lnSpc>
              <a:spcBef>
                <a:spcPts val="400"/>
              </a:spcBef>
              <a:spcAft>
                <a:spcPts val="600"/>
              </a:spcAft>
            </a:pPr>
            <a:r>
              <a:rPr lang="en-US" altLang="en-US" smtClean="0"/>
              <a:t>Twenty students were asked to rate on a scale of 1 to 5 the quality of the food in the student cafeteria, with 1 being “awful” and 5 being “excellent.” Place the 20 responses in an integer array and determine the frequency of each rating.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altLang="en-US" smtClean="0"/>
              <a:t>C++ provides </a:t>
            </a:r>
            <a:r>
              <a:rPr lang="en-US" altLang="en-US" smtClean="0">
                <a:solidFill>
                  <a:srgbClr val="FF0000"/>
                </a:solidFill>
              </a:rPr>
              <a:t>no automatic array bounds checking</a:t>
            </a:r>
            <a:r>
              <a:rPr lang="en-US" altLang="en-US" smtClean="0"/>
              <a:t> to prevent you from referring to an element that does not exist. 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altLang="en-US" smtClean="0"/>
              <a:t>Thus, an executing program can </a:t>
            </a:r>
            <a:r>
              <a:rPr lang="en-US" altLang="en-US" smtClean="0">
                <a:solidFill>
                  <a:srgbClr val="FF0000"/>
                </a:solidFill>
              </a:rPr>
              <a:t>“walk off”</a:t>
            </a:r>
            <a:r>
              <a:rPr lang="en-US" altLang="en-US" smtClean="0"/>
              <a:t> either end of an array without warning.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altLang="en-US" smtClean="0"/>
              <a:t>In Section 7.10, we demonstrate the class template </a:t>
            </a:r>
            <a:r>
              <a:rPr lang="en-US" altLang="en-US" smtClean="0">
                <a:solidFill>
                  <a:srgbClr val="FF0000"/>
                </a:solidFill>
              </a:rPr>
              <a:t>vector’s</a:t>
            </a:r>
            <a:r>
              <a:rPr lang="en-US" altLang="en-US" smtClean="0"/>
              <a:t> </a:t>
            </a:r>
            <a:r>
              <a:rPr lang="en-US" altLang="en-US" smtClean="0">
                <a:solidFill>
                  <a:srgbClr val="0000FF"/>
                </a:solidFill>
              </a:rPr>
              <a:t>at function</a:t>
            </a:r>
            <a:r>
              <a:rPr lang="en-US" altLang="en-US" smtClean="0"/>
              <a:t>, which performs bounds checking for you. 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altLang="en-US" smtClean="0"/>
              <a:t>Class template </a:t>
            </a:r>
            <a:r>
              <a:rPr lang="en-US" altLang="en-US" smtClean="0">
                <a:solidFill>
                  <a:srgbClr val="FF0000"/>
                </a:solidFill>
              </a:rPr>
              <a:t>array</a:t>
            </a:r>
            <a:r>
              <a:rPr lang="en-US" altLang="en-US" smtClean="0"/>
              <a:t> also has an </a:t>
            </a:r>
            <a:r>
              <a:rPr lang="en-US" altLang="en-US" smtClean="0">
                <a:solidFill>
                  <a:srgbClr val="0000FF"/>
                </a:solidFill>
              </a:rPr>
              <a:t>at function</a:t>
            </a:r>
            <a:r>
              <a:rPr lang="en-US" altLang="en-US" smtClean="0"/>
              <a:t>.</a:t>
            </a:r>
          </a:p>
        </p:txBody>
      </p:sp>
      <p:sp>
        <p:nvSpPr>
          <p:cNvPr id="4813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" descr="cpphtp9_07_Page_27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1" descr="cpphtp9_07_Page_28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" descr="cpphtp9_07_Page_04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smtClean="0"/>
              <a:t>7.4.7 Using arrays to Summarize Survey Results</a:t>
            </a:r>
            <a:endParaRPr lang="en-US" sz="2400" dirty="0" smtClean="0"/>
          </a:p>
        </p:txBody>
      </p:sp>
      <p:sp>
        <p:nvSpPr>
          <p:cNvPr id="50179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>
              <a:spcAft>
                <a:spcPts val="600"/>
              </a:spcAft>
            </a:pPr>
            <a:r>
              <a:rPr lang="en-US" altLang="en-US" smtClean="0"/>
              <a:t>It’s important to ensure that every subscript you use to access an array element is within the array’s bounds - that is, greater than or equal to 0 and less than the number of array elements. </a:t>
            </a:r>
          </a:p>
          <a:p>
            <a:pPr>
              <a:spcAft>
                <a:spcPts val="600"/>
              </a:spcAft>
            </a:pPr>
            <a:r>
              <a:rPr lang="en-US" altLang="en-US" smtClean="0">
                <a:solidFill>
                  <a:srgbClr val="FF0000"/>
                </a:solidFill>
              </a:rPr>
              <a:t>Allowing programs to read from or write to array elements outside the bounds of arrays are common security flaws</a:t>
            </a:r>
            <a:r>
              <a:rPr lang="en-US" altLang="en-US" smtClean="0"/>
              <a:t>. </a:t>
            </a:r>
          </a:p>
          <a:p>
            <a:pPr>
              <a:spcAft>
                <a:spcPts val="600"/>
              </a:spcAft>
            </a:pPr>
            <a:r>
              <a:rPr lang="en-US" altLang="en-US" smtClean="0">
                <a:solidFill>
                  <a:srgbClr val="FF0000"/>
                </a:solidFill>
              </a:rPr>
              <a:t>Reading from out-of-bounds array elements can cause a program to crash or even appear to execute correctly while using bad data</a:t>
            </a:r>
            <a:r>
              <a:rPr lang="en-US" altLang="en-US" smtClean="0"/>
              <a:t>. </a:t>
            </a:r>
          </a:p>
          <a:p>
            <a:pPr>
              <a:spcAft>
                <a:spcPts val="600"/>
              </a:spcAft>
            </a:pPr>
            <a:r>
              <a:rPr lang="en-US" altLang="en-US" smtClean="0"/>
              <a:t>Writing to an out-of-bounds element (known as a </a:t>
            </a:r>
            <a:r>
              <a:rPr lang="en-US" altLang="en-US" smtClean="0">
                <a:solidFill>
                  <a:srgbClr val="0000FF"/>
                </a:solidFill>
              </a:rPr>
              <a:t>buffer overflow</a:t>
            </a:r>
            <a:r>
              <a:rPr lang="en-US" altLang="en-US" smtClean="0"/>
              <a:t>) can corrupt a program’s data in memory, crash a program and allow attackers to exploit the system and execute their own code. </a:t>
            </a:r>
          </a:p>
        </p:txBody>
      </p:sp>
      <p:sp>
        <p:nvSpPr>
          <p:cNvPr id="4813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" descr="cpphtp9_07_Page_29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1" descr="cpphtp9_07_Page_30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smtClean="0"/>
              <a:t>7.4.8 </a:t>
            </a:r>
            <a:r>
              <a:rPr lang="en-US" sz="2400" smtClean="0">
                <a:solidFill>
                  <a:srgbClr val="0000FF"/>
                </a:solidFill>
              </a:rPr>
              <a:t>Static</a:t>
            </a:r>
            <a:r>
              <a:rPr lang="en-US" sz="2400" smtClean="0"/>
              <a:t> Local arrays and </a:t>
            </a:r>
            <a:r>
              <a:rPr lang="en-US" sz="2400" smtClean="0">
                <a:solidFill>
                  <a:srgbClr val="0000FF"/>
                </a:solidFill>
              </a:rPr>
              <a:t>Automatic</a:t>
            </a:r>
            <a:r>
              <a:rPr lang="en-US" sz="2400" smtClean="0"/>
              <a:t> Local arrays</a:t>
            </a:r>
            <a:endParaRPr lang="en-US" sz="2400" dirty="0" smtClean="0"/>
          </a:p>
        </p:txBody>
      </p:sp>
      <p:sp>
        <p:nvSpPr>
          <p:cNvPr id="5325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mtClean="0">
                <a:solidFill>
                  <a:srgbClr val="FF0000"/>
                </a:solidFill>
              </a:rPr>
              <a:t>A program initializes static local arrays when their declarations are first encountered</a:t>
            </a:r>
            <a:r>
              <a:rPr lang="en-US" altLang="en-US" smtClean="0"/>
              <a:t>.</a:t>
            </a:r>
          </a:p>
          <a:p>
            <a:pPr>
              <a:spcAft>
                <a:spcPts val="600"/>
              </a:spcAft>
            </a:pPr>
            <a:r>
              <a:rPr lang="en-US" altLang="en-US" smtClean="0"/>
              <a:t>If a static array is not initialized explicitly by you, each element of that array is initialized to zero by the compiler when the array is created.</a:t>
            </a:r>
          </a:p>
        </p:txBody>
      </p:sp>
      <p:sp>
        <p:nvSpPr>
          <p:cNvPr id="5632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1" descr="cpphtp9_07_Page_31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1" descr="cpphtp9_07_Page_32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1" descr="cpphtp9_07_Page_33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1" descr="cpphtp9_07_Page_34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1" descr="cpphtp9_07_Page_35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7.5  </a:t>
            </a:r>
            <a:r>
              <a:rPr lang="en-US" smtClean="0">
                <a:solidFill>
                  <a:srgbClr val="0000FF"/>
                </a:solidFill>
              </a:rPr>
              <a:t>Range-Based for Statement</a:t>
            </a:r>
            <a:endParaRPr lang="en-US" dirty="0" smtClean="0">
              <a:solidFill>
                <a:srgbClr val="0000FF"/>
              </a:solidFill>
            </a:endParaRPr>
          </a:p>
        </p:txBody>
      </p:sp>
      <p:sp>
        <p:nvSpPr>
          <p:cNvPr id="5939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en-US" smtClean="0"/>
              <a:t>It’s common to process all the elements of an array.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en-US" smtClean="0"/>
              <a:t>The new </a:t>
            </a:r>
            <a:r>
              <a:rPr lang="en-US" altLang="en-US" smtClean="0">
                <a:solidFill>
                  <a:srgbClr val="FF0000"/>
                </a:solidFill>
              </a:rPr>
              <a:t>C++11 </a:t>
            </a:r>
            <a:r>
              <a:rPr lang="en-US" altLang="en-US" smtClean="0"/>
              <a:t>range-based for statement allows you to do this without using a counter, thus avoiding the possibility of “stepping outside” the array and eliminating the need for you to implement your own bounds checking.</a:t>
            </a:r>
          </a:p>
        </p:txBody>
      </p:sp>
      <p:sp>
        <p:nvSpPr>
          <p:cNvPr id="6349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7.1  Introduction</a:t>
            </a:r>
            <a:endParaRPr lang="en-US" dirty="0" smtClean="0"/>
          </a:p>
        </p:txBody>
      </p:sp>
      <p:sp>
        <p:nvSpPr>
          <p:cNvPr id="1433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en-US" smtClean="0"/>
              <a:t>This chapter introduces the topic of </a:t>
            </a:r>
            <a:r>
              <a:rPr lang="en-US" altLang="en-US" smtClean="0">
                <a:solidFill>
                  <a:srgbClr val="FF0000"/>
                </a:solidFill>
              </a:rPr>
              <a:t>data structures</a:t>
            </a:r>
            <a:r>
              <a:rPr lang="en-US" altLang="en-US" smtClean="0"/>
              <a:t> - </a:t>
            </a:r>
            <a:r>
              <a:rPr lang="en-US" altLang="en-US" smtClean="0">
                <a:solidFill>
                  <a:srgbClr val="FF0000"/>
                </a:solidFill>
              </a:rPr>
              <a:t>collections of related data i</a:t>
            </a:r>
            <a:r>
              <a:rPr lang="en-US" altLang="en-US" smtClean="0"/>
              <a:t>tems.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en-US" smtClean="0"/>
              <a:t>We discuss </a:t>
            </a:r>
            <a:r>
              <a:rPr lang="en-US" altLang="en-US" smtClean="0">
                <a:solidFill>
                  <a:srgbClr val="0000FF"/>
                </a:solidFill>
              </a:rPr>
              <a:t>arrays</a:t>
            </a:r>
            <a:r>
              <a:rPr lang="en-US" altLang="en-US" smtClean="0"/>
              <a:t> which are fixed-size collections consisting of data items of the same type, and </a:t>
            </a:r>
            <a:r>
              <a:rPr lang="en-US" altLang="en-US" smtClean="0">
                <a:solidFill>
                  <a:srgbClr val="0000FF"/>
                </a:solidFill>
              </a:rPr>
              <a:t>vectors</a:t>
            </a:r>
            <a:r>
              <a:rPr lang="en-US" altLang="en-US" smtClean="0"/>
              <a:t> which are collections (also of data items of the same type) that can grow and shrink dynamically at execution time.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en-US" smtClean="0">
                <a:solidFill>
                  <a:srgbClr val="0000FF"/>
                </a:solidFill>
              </a:rPr>
              <a:t>Both array and vector are C++ standard library </a:t>
            </a:r>
            <a:r>
              <a:rPr lang="en-US" altLang="en-US" smtClean="0">
                <a:solidFill>
                  <a:srgbClr val="FF0000"/>
                </a:solidFill>
              </a:rPr>
              <a:t>class templates</a:t>
            </a:r>
            <a:r>
              <a:rPr lang="en-US" altLang="en-US" smtClean="0"/>
              <a:t>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en-US" smtClean="0"/>
              <a:t>After discussing how arrays are declared, created and initialized, we present examples that demonstrate several common array manipulations.</a:t>
            </a:r>
          </a:p>
        </p:txBody>
      </p:sp>
      <p:sp>
        <p:nvSpPr>
          <p:cNvPr id="1331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1" descr="cpphtp9_07_Page_36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7.5  Range-Based for Statement (cont.)</a:t>
            </a:r>
            <a:endParaRPr lang="en-US" dirty="0" smtClean="0"/>
          </a:p>
        </p:txBody>
      </p:sp>
      <p:sp>
        <p:nvSpPr>
          <p:cNvPr id="6246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The syntax of a range-based for statement is:</a:t>
            </a:r>
          </a:p>
          <a:p>
            <a:pPr marL="392113" lvl="1" indent="0">
              <a:spcBef>
                <a:spcPts val="600"/>
              </a:spcBef>
              <a:buNone/>
            </a:pPr>
            <a:r>
              <a:rPr lang="en-US" smtClean="0"/>
              <a:t>	</a:t>
            </a:r>
            <a:r>
              <a:rPr lang="en-US" sz="1800" smtClean="0">
                <a:solidFill>
                  <a:srgbClr val="0000FF"/>
                </a:solidFill>
                <a:latin typeface="Consolas" panose="020B0609020204030204" pitchFamily="49" charset="0"/>
              </a:rPr>
              <a:t>for ( rangeVariableDeclaration : collection )</a:t>
            </a:r>
          </a:p>
          <a:p>
            <a:pPr marL="392113" lvl="1" indent="0">
              <a:spcBef>
                <a:spcPts val="600"/>
              </a:spcBef>
              <a:buNone/>
            </a:pPr>
            <a:r>
              <a:rPr lang="en-US" sz="1800" smtClean="0">
                <a:solidFill>
                  <a:srgbClr val="0000FF"/>
                </a:solidFill>
                <a:latin typeface="Consolas" panose="020B0609020204030204" pitchFamily="49" charset="0"/>
              </a:rPr>
              <a:t>	     statement</a:t>
            </a:r>
          </a:p>
          <a:p>
            <a:r>
              <a:rPr lang="en-US" smtClean="0"/>
              <a:t>where rangeVariableDeclaration has a type and an identifier (e.g., int item), and collection is the array through which to iterate. </a:t>
            </a:r>
          </a:p>
          <a:p>
            <a:r>
              <a:rPr lang="en-US" smtClean="0"/>
              <a:t>The type in the rangeVariableDeclaration must be consistent with the type of the array’s elements. </a:t>
            </a:r>
          </a:p>
          <a:p>
            <a:r>
              <a:rPr lang="en-US" smtClean="0">
                <a:solidFill>
                  <a:srgbClr val="FF0000"/>
                </a:solidFill>
              </a:rPr>
              <a:t>The identifier represents successive array element values on successive iterations of the loop</a:t>
            </a:r>
            <a:r>
              <a:rPr lang="en-US" smtClean="0"/>
              <a:t>. </a:t>
            </a:r>
            <a:endParaRPr lang="en-US" dirty="0" smtClean="0"/>
          </a:p>
        </p:txBody>
      </p:sp>
      <p:sp>
        <p:nvSpPr>
          <p:cNvPr id="6349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7.5  Range-Based for Statement (cont.)</a:t>
            </a:r>
            <a:endParaRPr lang="en-US" dirty="0" smtClean="0"/>
          </a:p>
        </p:txBody>
      </p:sp>
      <p:sp>
        <p:nvSpPr>
          <p:cNvPr id="6246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en-US" smtClean="0"/>
              <a:t>You can use the range-based for statement with most of the </a:t>
            </a:r>
            <a:r>
              <a:rPr lang="en-US" altLang="en-US" smtClean="0">
                <a:solidFill>
                  <a:srgbClr val="0000FF"/>
                </a:solidFill>
              </a:rPr>
              <a:t>C++ Standard Library’s </a:t>
            </a:r>
            <a:r>
              <a:rPr lang="en-US" altLang="en-US" smtClean="0">
                <a:solidFill>
                  <a:srgbClr val="FF0000"/>
                </a:solidFill>
              </a:rPr>
              <a:t>prebuilt data structures (commonly called containers), including classes array and vector</a:t>
            </a:r>
            <a:r>
              <a:rPr lang="en-US" altLang="en-US" smtClean="0"/>
              <a:t>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en-US" smtClean="0"/>
              <a:t>Figure 7.13 uses the range-based for to display an array’s contents (lines 13–14 and 22–23) and to multiply each of the array’s element values by 2 (lines 17–18).</a:t>
            </a:r>
          </a:p>
        </p:txBody>
      </p:sp>
      <p:sp>
        <p:nvSpPr>
          <p:cNvPr id="6349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1" descr="cpphtp9_07_Page_37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1" descr="cpphtp9_07_Page_38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7.5  Range-Based for Statement (cont.)</a:t>
            </a:r>
            <a:endParaRPr lang="en-US" dirty="0" smtClean="0"/>
          </a:p>
        </p:txBody>
      </p:sp>
      <p:sp>
        <p:nvSpPr>
          <p:cNvPr id="6246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mtClean="0"/>
              <a:t>Using the Range-Based for to Display an array’s Contents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mtClean="0"/>
              <a:t>The range-based for statement simplifies the code for iterating through an array (in general a collection).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mtClean="0"/>
              <a:t>Line 13 can be read as “for each iteration, assign the next element of items to int variable item, then execute the following statement.”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mtClean="0"/>
              <a:t>Lines 13–14 are equivalent to the following counter-controlled repetition: </a:t>
            </a:r>
          </a:p>
          <a:p>
            <a:pPr marL="392113" lvl="1" indent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r>
              <a:rPr lang="en-US" smtClean="0"/>
              <a:t>  </a:t>
            </a:r>
            <a:r>
              <a:rPr lang="en-US" sz="1800" smtClean="0">
                <a:latin typeface="Consolas" panose="020B0609020204030204" pitchFamily="49" charset="0"/>
              </a:rPr>
              <a:t>for ( int counter = 0; counter &lt; items.size(); ++counter )</a:t>
            </a:r>
          </a:p>
          <a:p>
            <a:pPr marL="392113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nsolas" panose="020B0609020204030204" pitchFamily="49" charset="0"/>
              </a:rPr>
              <a:t> </a:t>
            </a:r>
            <a:r>
              <a:rPr lang="en-US" sz="1800" smtClean="0">
                <a:latin typeface="Consolas" panose="020B0609020204030204" pitchFamily="49" charset="0"/>
              </a:rPr>
              <a:t>   cout &lt;&lt; items[ counter ] &lt;&lt; " ";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dirty="0" smtClean="0"/>
          </a:p>
        </p:txBody>
      </p:sp>
      <p:sp>
        <p:nvSpPr>
          <p:cNvPr id="6349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7.5  Range-Based for Statement (cont.)</a:t>
            </a:r>
            <a:endParaRPr lang="en-US" dirty="0" smtClean="0"/>
          </a:p>
        </p:txBody>
      </p:sp>
      <p:sp>
        <p:nvSpPr>
          <p:cNvPr id="6246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mtClean="0"/>
              <a:t>Using the Range-Based for to Modify an array’s Contents</a:t>
            </a:r>
          </a:p>
          <a:p>
            <a:pPr>
              <a:spcAft>
                <a:spcPts val="600"/>
              </a:spcAft>
            </a:pPr>
            <a:r>
              <a:rPr lang="en-US" smtClean="0"/>
              <a:t>Lines 17–18 use a range-based for statement to multiply each element of items by 2. </a:t>
            </a:r>
          </a:p>
          <a:p>
            <a:pPr>
              <a:spcAft>
                <a:spcPts val="600"/>
              </a:spcAft>
            </a:pPr>
            <a:r>
              <a:rPr lang="en-US" smtClean="0"/>
              <a:t>In line 17, the rangeVariableDeclaration indicates that itemRef is an </a:t>
            </a:r>
            <a:r>
              <a:rPr lang="en-US" smtClean="0">
                <a:solidFill>
                  <a:srgbClr val="FF0000"/>
                </a:solidFill>
              </a:rPr>
              <a:t>int reference </a:t>
            </a:r>
            <a:r>
              <a:rPr lang="en-US" smtClean="0"/>
              <a:t>(</a:t>
            </a:r>
            <a:r>
              <a:rPr lang="en-US" smtClean="0">
                <a:solidFill>
                  <a:srgbClr val="0000FF"/>
                </a:solidFill>
              </a:rPr>
              <a:t>int &amp;</a:t>
            </a:r>
            <a:r>
              <a:rPr lang="en-US" smtClean="0"/>
              <a:t>). </a:t>
            </a:r>
          </a:p>
          <a:p>
            <a:pPr>
              <a:spcAft>
                <a:spcPts val="600"/>
              </a:spcAft>
            </a:pPr>
            <a:r>
              <a:rPr lang="en-US" smtClean="0"/>
              <a:t>We use an int reference because items contains int values and we want to modify each element’s value - because itemRef is declared as a reference, any change you make to itemRef changes the corresponding element value in the array. </a:t>
            </a:r>
            <a:endParaRPr lang="en-US" dirty="0" smtClean="0"/>
          </a:p>
        </p:txBody>
      </p:sp>
      <p:sp>
        <p:nvSpPr>
          <p:cNvPr id="6349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7.5  Range-Based for Statement (cont.)</a:t>
            </a:r>
            <a:endParaRPr lang="en-US" dirty="0" smtClean="0"/>
          </a:p>
        </p:txBody>
      </p:sp>
      <p:sp>
        <p:nvSpPr>
          <p:cNvPr id="6246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mtClean="0"/>
              <a:t>Using an Element’s Subscript</a:t>
            </a:r>
          </a:p>
          <a:p>
            <a:pPr>
              <a:spcAft>
                <a:spcPts val="600"/>
              </a:spcAft>
            </a:pPr>
            <a:r>
              <a:rPr lang="en-US" smtClean="0">
                <a:solidFill>
                  <a:srgbClr val="FF0000"/>
                </a:solidFill>
              </a:rPr>
              <a:t>The range-based for statement can be used in place of the counter-controlled for statement whenever code looping through an array does not require access to the element’s subscript. </a:t>
            </a:r>
          </a:p>
          <a:p>
            <a:pPr>
              <a:spcAft>
                <a:spcPts val="600"/>
              </a:spcAft>
            </a:pPr>
            <a:r>
              <a:rPr lang="en-US" smtClean="0"/>
              <a:t>However, if a program must use subscripts for some reason other than simply to loop through an array (e.g., to print a subscript number next to each array element value, as in the examples early in this chapter), you should use the counter-controlled for statement.</a:t>
            </a:r>
            <a:endParaRPr lang="en-US" dirty="0" smtClean="0"/>
          </a:p>
        </p:txBody>
      </p:sp>
      <p:sp>
        <p:nvSpPr>
          <p:cNvPr id="6349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smtClean="0"/>
              <a:t>7.6  	Case Study: </a:t>
            </a:r>
            <a:br>
              <a:rPr lang="en-US" sz="2400" smtClean="0"/>
            </a:br>
            <a:r>
              <a:rPr lang="en-US" sz="2400" smtClean="0"/>
              <a:t>	Class GradeBook Using an array to Store Grades</a:t>
            </a:r>
            <a:endParaRPr lang="en-US" sz="2400" dirty="0" smtClean="0"/>
          </a:p>
        </p:txBody>
      </p:sp>
      <p:sp>
        <p:nvSpPr>
          <p:cNvPr id="6861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mtClean="0"/>
              <a:t>This section further evolves class GradeBook, introduced in Chapter 3 and expanded in Chapters 4–6.</a:t>
            </a:r>
          </a:p>
          <a:p>
            <a:pPr>
              <a:spcAft>
                <a:spcPts val="600"/>
              </a:spcAft>
            </a:pPr>
            <a:r>
              <a:rPr lang="en-US" altLang="en-US" smtClean="0"/>
              <a:t>Previous versions of the class process grades entered by the user, but do not maintain the individual grade values in the class’s data members.</a:t>
            </a:r>
          </a:p>
          <a:p>
            <a:pPr>
              <a:spcAft>
                <a:spcPts val="600"/>
              </a:spcAft>
            </a:pPr>
            <a:r>
              <a:rPr lang="en-US" altLang="en-US" smtClean="0"/>
              <a:t>Thus, repeat calculations require the user to reenter the grades.</a:t>
            </a:r>
          </a:p>
          <a:p>
            <a:pPr>
              <a:spcAft>
                <a:spcPts val="600"/>
              </a:spcAft>
            </a:pPr>
            <a:r>
              <a:rPr lang="en-US" altLang="en-US" smtClean="0"/>
              <a:t>In this section, </a:t>
            </a:r>
            <a:r>
              <a:rPr lang="en-US" altLang="en-US" smtClean="0">
                <a:solidFill>
                  <a:srgbClr val="FF0000"/>
                </a:solidFill>
              </a:rPr>
              <a:t>we store grades in an array</a:t>
            </a:r>
            <a:r>
              <a:rPr lang="en-US" altLang="en-US" smtClean="0"/>
              <a:t>.</a:t>
            </a:r>
          </a:p>
        </p:txBody>
      </p:sp>
      <p:sp>
        <p:nvSpPr>
          <p:cNvPr id="7373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1" descr="cpphtp9_07_Page_39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7.2  arrays</a:t>
            </a:r>
            <a:endParaRPr lang="en-US" dirty="0" smtClean="0"/>
          </a:p>
        </p:txBody>
      </p:sp>
      <p:sp>
        <p:nvSpPr>
          <p:cNvPr id="1536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7638"/>
            <a:ext cx="8229600" cy="480060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altLang="en-US" smtClean="0"/>
              <a:t>An </a:t>
            </a:r>
            <a:r>
              <a:rPr lang="en-US" altLang="en-US" smtClean="0">
                <a:solidFill>
                  <a:srgbClr val="FF0000"/>
                </a:solidFill>
              </a:rPr>
              <a:t>array</a:t>
            </a:r>
            <a:r>
              <a:rPr lang="en-US" altLang="en-US" smtClean="0"/>
              <a:t> is a </a:t>
            </a:r>
            <a:r>
              <a:rPr lang="en-US" altLang="en-US" smtClean="0">
                <a:solidFill>
                  <a:srgbClr val="0000FF"/>
                </a:solidFill>
              </a:rPr>
              <a:t>contiguous group of memory locations that all have the same type</a:t>
            </a:r>
            <a:r>
              <a:rPr lang="en-US" altLang="en-US" smtClean="0"/>
              <a:t>.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altLang="en-US" smtClean="0"/>
              <a:t>To refer to a particular location or element in the array, specify the name of the array and the position number of the particular element.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altLang="en-US" smtClean="0">
                <a:solidFill>
                  <a:srgbClr val="0000FF"/>
                </a:solidFill>
              </a:rPr>
              <a:t>Figure 7.1</a:t>
            </a:r>
            <a:r>
              <a:rPr lang="en-US" altLang="en-US" smtClean="0"/>
              <a:t> shows an integer array called c.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 altLang="en-US" smtClean="0"/>
              <a:t>12 elements.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 altLang="en-US" smtClean="0"/>
              <a:t>The position number is more formally called a subscript or index (this number specifies the number of elements from the beginning of the array).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 altLang="en-US" smtClean="0"/>
              <a:t>The first element in every array has subscript 0 (zero) and is sometimes called the </a:t>
            </a:r>
            <a:r>
              <a:rPr lang="en-US" altLang="en-US" smtClean="0">
                <a:solidFill>
                  <a:srgbClr val="FF0000"/>
                </a:solidFill>
              </a:rPr>
              <a:t>zeroth element</a:t>
            </a:r>
            <a:r>
              <a:rPr lang="en-US" altLang="en-US" smtClean="0"/>
              <a:t>.   [zero-based addressing]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 altLang="en-US" smtClean="0"/>
              <a:t>The highest subscript in array c is 11, which is 1 less than the number of elements in the array (12).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altLang="en-US" smtClean="0">
                <a:solidFill>
                  <a:srgbClr val="FF0000"/>
                </a:solidFill>
              </a:rPr>
              <a:t>A subscript must be an integer or integer expression (using any integral type)</a:t>
            </a:r>
            <a:r>
              <a:rPr lang="en-US" altLang="en-US" smtClean="0"/>
              <a:t>.</a:t>
            </a:r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1" descr="cpphtp9_07_Page_40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1" descr="cpphtp9_07_Page_41"/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35"/>
          <a:stretch/>
        </p:blipFill>
        <p:spPr bwMode="auto">
          <a:xfrm>
            <a:off x="0" y="652463"/>
            <a:ext cx="9144000" cy="407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533400" y="3657600"/>
            <a:ext cx="12192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143000" y="4934135"/>
            <a:ext cx="7086600" cy="81560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A </a:t>
            </a:r>
            <a:r>
              <a:rPr lang="en-US" smtClean="0">
                <a:solidFill>
                  <a:srgbClr val="FF0000"/>
                </a:solidFill>
              </a:rPr>
              <a:t>using statement </a:t>
            </a:r>
            <a:r>
              <a:rPr lang="en-US" smtClean="0"/>
              <a:t>should NOT be included in a </a:t>
            </a:r>
            <a:r>
              <a:rPr lang="en-US" smtClean="0">
                <a:solidFill>
                  <a:srgbClr val="0000FF"/>
                </a:solidFill>
              </a:rPr>
              <a:t>header file.</a:t>
            </a:r>
          </a:p>
          <a:p>
            <a:endParaRPr lang="en-US" sz="900" smtClean="0">
              <a:solidFill>
                <a:srgbClr val="0000FF"/>
              </a:solidFill>
            </a:endParaRPr>
          </a:p>
          <a:p>
            <a:r>
              <a:rPr lang="en-US" smtClean="0"/>
              <a:t>Do not include the line </a:t>
            </a:r>
            <a:r>
              <a:rPr lang="en-US" smtClean="0">
                <a:solidFill>
                  <a:srgbClr val="FF0000"/>
                </a:solidFill>
              </a:rPr>
              <a:t>“using namespace std;”</a:t>
            </a:r>
            <a:endParaRPr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1" descr="cpphtp9_07_Page_42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533400" y="2971800"/>
            <a:ext cx="12192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33475" y="4495800"/>
            <a:ext cx="7010400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“</a:t>
            </a:r>
            <a:r>
              <a:rPr lang="en-US" smtClean="0">
                <a:solidFill>
                  <a:srgbClr val="0000FF"/>
                </a:solidFill>
              </a:rPr>
              <a:t>const</a:t>
            </a:r>
            <a:r>
              <a:rPr lang="en-US" smtClean="0"/>
              <a:t>” should be used after a member function prototype to specify that the member function does not change any member data items (fields).  </a:t>
            </a:r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1" descr="cpphtp9_07_Page_43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04800" y="2247900"/>
            <a:ext cx="12192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1" descr="cpphtp9_07_Page_44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953000" y="2438400"/>
            <a:ext cx="25908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1" descr="cpphtp9_07_Page_45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1" descr="cpphtp9_07_Page_46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1" descr="cpphtp9_07_Page_47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1" descr="cpphtp9_07_Page_48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1" descr="cpphtp9_07_Page_49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 descr="cpphtp9_07_Page_05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1" descr="cpphtp9_07_Page_50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00" smtClean="0"/>
              <a:t>7.6  	Case Study: </a:t>
            </a:r>
            <a:br>
              <a:rPr lang="en-US" sz="2400" smtClean="0"/>
            </a:br>
            <a:r>
              <a:rPr lang="en-US" sz="2400"/>
              <a:t>	</a:t>
            </a:r>
            <a:r>
              <a:rPr lang="en-US" sz="2200" smtClean="0"/>
              <a:t>Class GradeBook Using an Array to Store Grades (cont.)</a:t>
            </a:r>
            <a:endParaRPr lang="en-US" sz="2200" dirty="0" smtClean="0"/>
          </a:p>
        </p:txBody>
      </p:sp>
      <p:sp>
        <p:nvSpPr>
          <p:cNvPr id="8192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55738"/>
            <a:ext cx="8229600" cy="461486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Aft>
                <a:spcPts val="400"/>
              </a:spcAft>
            </a:pPr>
            <a:r>
              <a:rPr lang="en-US" altLang="en-US" smtClean="0"/>
              <a:t>The size of the array is specified as a </a:t>
            </a:r>
            <a:r>
              <a:rPr lang="en-US" altLang="en-US" smtClean="0">
                <a:solidFill>
                  <a:srgbClr val="FF0000"/>
                </a:solidFill>
              </a:rPr>
              <a:t>public static const data member</a:t>
            </a:r>
            <a:r>
              <a:rPr lang="en-US" altLang="en-US" smtClean="0"/>
              <a:t> </a:t>
            </a:r>
            <a:r>
              <a:rPr lang="en-US" altLang="en-US" smtClean="0">
                <a:solidFill>
                  <a:srgbClr val="0000FF"/>
                </a:solidFill>
              </a:rPr>
              <a:t>students</a:t>
            </a:r>
            <a:r>
              <a:rPr lang="en-US" altLang="en-US" smtClean="0"/>
              <a:t>.</a:t>
            </a:r>
          </a:p>
          <a:p>
            <a:pPr lvl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altLang="en-US" smtClean="0">
                <a:solidFill>
                  <a:srgbClr val="FF0000"/>
                </a:solidFill>
              </a:rPr>
              <a:t>public</a:t>
            </a:r>
            <a:r>
              <a:rPr lang="en-US" altLang="en-US" smtClean="0"/>
              <a:t> so that it’s accessible to the clients of the class.</a:t>
            </a:r>
          </a:p>
          <a:p>
            <a:pPr lvl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altLang="en-US" smtClean="0">
                <a:solidFill>
                  <a:srgbClr val="FF0000"/>
                </a:solidFill>
              </a:rPr>
              <a:t>const</a:t>
            </a:r>
            <a:r>
              <a:rPr lang="en-US" altLang="en-US" smtClean="0"/>
              <a:t> so that this data member is constant.</a:t>
            </a:r>
          </a:p>
          <a:p>
            <a:pPr lvl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altLang="en-US" smtClean="0">
                <a:solidFill>
                  <a:srgbClr val="FF0000"/>
                </a:solidFill>
              </a:rPr>
              <a:t>static</a:t>
            </a:r>
            <a:r>
              <a:rPr lang="en-US" altLang="en-US" smtClean="0"/>
              <a:t> so that the data member is shared by all objects of the class</a:t>
            </a:r>
          </a:p>
          <a:p>
            <a:pPr>
              <a:lnSpc>
                <a:spcPct val="110000"/>
              </a:lnSpc>
              <a:spcAft>
                <a:spcPts val="400"/>
              </a:spcAft>
            </a:pPr>
            <a:r>
              <a:rPr lang="en-US" altLang="en-US" smtClean="0"/>
              <a:t>There are variables for which each object of a class does not have a separate copy.</a:t>
            </a:r>
          </a:p>
          <a:p>
            <a:pPr>
              <a:lnSpc>
                <a:spcPct val="110000"/>
              </a:lnSpc>
              <a:spcAft>
                <a:spcPts val="400"/>
              </a:spcAft>
            </a:pPr>
            <a:r>
              <a:rPr lang="en-US" altLang="en-US" smtClean="0"/>
              <a:t>That’s the case with </a:t>
            </a:r>
            <a:r>
              <a:rPr lang="en-US" altLang="en-US" smtClean="0">
                <a:solidFill>
                  <a:srgbClr val="0000FF"/>
                </a:solidFill>
              </a:rPr>
              <a:t>static data members</a:t>
            </a:r>
            <a:r>
              <a:rPr lang="en-US" altLang="en-US" smtClean="0"/>
              <a:t>, which are also known as </a:t>
            </a:r>
            <a:r>
              <a:rPr lang="en-US" altLang="en-US" smtClean="0">
                <a:solidFill>
                  <a:srgbClr val="0000FF"/>
                </a:solidFill>
              </a:rPr>
              <a:t>class variables</a:t>
            </a:r>
            <a:r>
              <a:rPr lang="en-US" altLang="en-US" smtClean="0"/>
              <a:t>.</a:t>
            </a:r>
          </a:p>
          <a:p>
            <a:pPr>
              <a:lnSpc>
                <a:spcPct val="110000"/>
              </a:lnSpc>
              <a:spcAft>
                <a:spcPts val="400"/>
              </a:spcAft>
            </a:pPr>
            <a:r>
              <a:rPr lang="en-US" altLang="en-US" smtClean="0"/>
              <a:t>When objects of a class containing static data members are created, all the objects share one copy of the class’s static data members.</a:t>
            </a:r>
          </a:p>
        </p:txBody>
      </p:sp>
      <p:sp>
        <p:nvSpPr>
          <p:cNvPr id="8499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00" smtClean="0"/>
              <a:t>7.6  	Case Study: </a:t>
            </a:r>
            <a:br>
              <a:rPr lang="en-US" sz="2400" smtClean="0"/>
            </a:br>
            <a:r>
              <a:rPr lang="en-US" sz="2400"/>
              <a:t>	</a:t>
            </a:r>
            <a:r>
              <a:rPr lang="en-US" sz="2200" smtClean="0"/>
              <a:t>Class GradeBook Using an Array to Store Grades (cont.)</a:t>
            </a:r>
            <a:endParaRPr lang="en-US" sz="2200" dirty="0" smtClean="0"/>
          </a:p>
        </p:txBody>
      </p:sp>
      <p:sp>
        <p:nvSpPr>
          <p:cNvPr id="8294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en-US" smtClean="0"/>
              <a:t>A </a:t>
            </a:r>
            <a:r>
              <a:rPr lang="en-US" altLang="en-US" smtClean="0">
                <a:solidFill>
                  <a:srgbClr val="0000FF"/>
                </a:solidFill>
              </a:rPr>
              <a:t>static data member </a:t>
            </a:r>
            <a:r>
              <a:rPr lang="en-US" altLang="en-US" smtClean="0"/>
              <a:t>can be accessed within the class definition and the member-function definitions like any other data member.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en-US" smtClean="0"/>
              <a:t>A </a:t>
            </a:r>
            <a:r>
              <a:rPr lang="en-US" altLang="en-US" smtClean="0">
                <a:solidFill>
                  <a:srgbClr val="FF0000"/>
                </a:solidFill>
              </a:rPr>
              <a:t>public</a:t>
            </a:r>
            <a:r>
              <a:rPr lang="en-US" altLang="en-US" smtClean="0"/>
              <a:t> </a:t>
            </a:r>
            <a:r>
              <a:rPr lang="en-US" altLang="en-US" smtClean="0">
                <a:solidFill>
                  <a:srgbClr val="0000FF"/>
                </a:solidFill>
              </a:rPr>
              <a:t>static data member</a:t>
            </a:r>
            <a:r>
              <a:rPr lang="en-US" altLang="en-US" smtClean="0"/>
              <a:t> can also be accessed outside of the class, even when no objects of the class exist, using the class name followed by the binary scope resolution operator (</a:t>
            </a:r>
            <a:r>
              <a:rPr lang="en-US" altLang="en-US" smtClean="0">
                <a:solidFill>
                  <a:srgbClr val="FF0000"/>
                </a:solidFill>
              </a:rPr>
              <a:t>::</a:t>
            </a:r>
            <a:r>
              <a:rPr lang="en-US" altLang="en-US" smtClean="0"/>
              <a:t>) and the name of the data member.</a:t>
            </a:r>
            <a:br>
              <a:rPr lang="en-US" altLang="en-US" smtClean="0"/>
            </a:br>
            <a:r>
              <a:rPr lang="en-US" altLang="en-US" smtClean="0"/>
              <a:t/>
            </a:r>
            <a:br>
              <a:rPr lang="en-US" altLang="en-US" smtClean="0"/>
            </a:br>
            <a:r>
              <a:rPr lang="en-US" altLang="en-US" smtClean="0"/>
              <a:t>	</a:t>
            </a:r>
            <a:r>
              <a:rPr lang="en-US" altLang="en-US" smtClean="0">
                <a:solidFill>
                  <a:srgbClr val="0000FF"/>
                </a:solidFill>
              </a:rPr>
              <a:t>GradeBook</a:t>
            </a:r>
            <a:r>
              <a:rPr lang="en-US" altLang="en-US" smtClean="0">
                <a:solidFill>
                  <a:srgbClr val="FF0000"/>
                </a:solidFill>
                <a:latin typeface="Consolas" panose="020B0609020204030204" pitchFamily="49" charset="0"/>
              </a:rPr>
              <a:t>::</a:t>
            </a:r>
          </a:p>
        </p:txBody>
      </p:sp>
      <p:sp>
        <p:nvSpPr>
          <p:cNvPr id="8602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1" descr="cpphtp9_07_Page_51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191000" y="1676400"/>
            <a:ext cx="3581400" cy="12192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48000" y="5410200"/>
            <a:ext cx="28194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0000FF"/>
                </a:solidFill>
                <a:latin typeface="Consolas" panose="020B0609020204030204" pitchFamily="49" charset="0"/>
              </a:rPr>
              <a:t>GradeBook</a:t>
            </a:r>
            <a:r>
              <a:rPr lang="en-US" smtClean="0">
                <a:latin typeface="Consolas" panose="020B0609020204030204" pitchFamily="49" charset="0"/>
              </a:rPr>
              <a:t> </a:t>
            </a:r>
            <a:r>
              <a:rPr lang="en-US" b="1" smtClean="0">
                <a:solidFill>
                  <a:srgbClr val="FF0000"/>
                </a:solidFill>
                <a:latin typeface="Consolas" panose="020B0609020204030204" pitchFamily="49" charset="0"/>
              </a:rPr>
              <a:t>::</a:t>
            </a:r>
            <a:r>
              <a:rPr lang="en-US" smtClean="0">
                <a:latin typeface="Consolas" panose="020B0609020204030204" pitchFamily="49" charset="0"/>
              </a:rPr>
              <a:t> students</a:t>
            </a:r>
            <a:endParaRPr lang="en-US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7.7  </a:t>
            </a:r>
            <a:r>
              <a:rPr lang="en-US" smtClean="0">
                <a:solidFill>
                  <a:srgbClr val="0000FF"/>
                </a:solidFill>
              </a:rPr>
              <a:t>Sorting</a:t>
            </a:r>
            <a:r>
              <a:rPr lang="en-US" smtClean="0"/>
              <a:t> and </a:t>
            </a:r>
            <a:r>
              <a:rPr lang="en-US" smtClean="0">
                <a:solidFill>
                  <a:srgbClr val="0000FF"/>
                </a:solidFill>
              </a:rPr>
              <a:t>Searching</a:t>
            </a:r>
            <a:r>
              <a:rPr lang="en-US" smtClean="0"/>
              <a:t> arrays</a:t>
            </a:r>
            <a:endParaRPr lang="en-US" dirty="0" smtClean="0"/>
          </a:p>
        </p:txBody>
      </p:sp>
      <p:sp>
        <p:nvSpPr>
          <p:cNvPr id="8499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en-US" smtClean="0"/>
              <a:t>In this section, we use the built-in C++ Standard Library </a:t>
            </a:r>
            <a:r>
              <a:rPr lang="en-US" altLang="en-US" smtClean="0">
                <a:solidFill>
                  <a:srgbClr val="0000FF"/>
                </a:solidFill>
              </a:rPr>
              <a:t>sort</a:t>
            </a:r>
            <a:r>
              <a:rPr lang="en-US" altLang="en-US" smtClean="0"/>
              <a:t> function to arrange the elements in an array into ascending order and the built-in </a:t>
            </a:r>
            <a:r>
              <a:rPr lang="en-US" altLang="en-US" smtClean="0">
                <a:solidFill>
                  <a:srgbClr val="0000FF"/>
                </a:solidFill>
              </a:rPr>
              <a:t>binary_search</a:t>
            </a:r>
            <a:r>
              <a:rPr lang="en-US" altLang="en-US" smtClean="0"/>
              <a:t> function to determine whether a value is in the array.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en-US" smtClean="0"/>
              <a:t>Sorting data - placing it into ascending or descending order - is one of the most important computing applications.</a:t>
            </a:r>
          </a:p>
        </p:txBody>
      </p:sp>
      <p:sp>
        <p:nvSpPr>
          <p:cNvPr id="9011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7.7  Sorting and Searching arrays (cont.)</a:t>
            </a:r>
            <a:endParaRPr lang="en-US" dirty="0" smtClean="0"/>
          </a:p>
        </p:txBody>
      </p:sp>
      <p:sp>
        <p:nvSpPr>
          <p:cNvPr id="8601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en-US" smtClean="0"/>
              <a:t>Often it may be necessary to determine whether an array contains a value that matches a certain key value.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en-US" smtClean="0"/>
              <a:t>Called </a:t>
            </a:r>
            <a:r>
              <a:rPr lang="en-US" altLang="en-US" smtClean="0">
                <a:solidFill>
                  <a:srgbClr val="0000FF"/>
                </a:solidFill>
              </a:rPr>
              <a:t>searching</a:t>
            </a:r>
            <a:r>
              <a:rPr lang="en-US" altLang="en-US" smtClean="0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en-US" smtClean="0"/>
              <a:t>Figure 7.18 begins by creating an unsorted array of strings (lines 13–14) and displaying the contents of the array (lines 17–19).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en-US" smtClean="0"/>
              <a:t>Next, line 21 uses C++ Standard Library function sort to sort the elements of the array colors into ascending order.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en-US" smtClean="0"/>
              <a:t>Lines 24–26 display the contents of the sorted array.</a:t>
            </a:r>
          </a:p>
        </p:txBody>
      </p:sp>
      <p:sp>
        <p:nvSpPr>
          <p:cNvPr id="9011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7.7  Sorting and Searching arrays (cont.)</a:t>
            </a:r>
            <a:endParaRPr lang="en-US" dirty="0" smtClean="0"/>
          </a:p>
        </p:txBody>
      </p:sp>
      <p:sp>
        <p:nvSpPr>
          <p:cNvPr id="8704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en-US" smtClean="0"/>
              <a:t>Lines 29 and 34 demonstrate using </a:t>
            </a:r>
            <a:r>
              <a:rPr lang="en-US" altLang="en-US" smtClean="0">
                <a:solidFill>
                  <a:srgbClr val="0000FF"/>
                </a:solidFill>
              </a:rPr>
              <a:t>binary_search</a:t>
            </a:r>
            <a:r>
              <a:rPr lang="en-US" altLang="en-US" smtClean="0"/>
              <a:t> to determine whether a value is in the array.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en-US" smtClean="0"/>
              <a:t>The sequence of values must be sorted in ascending order first (binary_search does not verify this for you)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en-US" smtClean="0"/>
              <a:t>The function’s first two arguments represent the range of elements to search and the third is the search key - the value to locate in the array.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en-US" smtClean="0"/>
              <a:t>The function </a:t>
            </a:r>
            <a:r>
              <a:rPr lang="en-US" altLang="en-US" smtClean="0">
                <a:solidFill>
                  <a:srgbClr val="0000FF"/>
                </a:solidFill>
              </a:rPr>
              <a:t>binary_search</a:t>
            </a:r>
            <a:r>
              <a:rPr lang="en-US" altLang="en-US" smtClean="0"/>
              <a:t> returns a </a:t>
            </a:r>
            <a:r>
              <a:rPr lang="en-US" altLang="en-US" smtClean="0">
                <a:solidFill>
                  <a:srgbClr val="FF0000"/>
                </a:solidFill>
              </a:rPr>
              <a:t>bool</a:t>
            </a:r>
            <a:r>
              <a:rPr lang="en-US" altLang="en-US" smtClean="0"/>
              <a:t> indicating whether the value was found. </a:t>
            </a:r>
          </a:p>
        </p:txBody>
      </p:sp>
      <p:sp>
        <p:nvSpPr>
          <p:cNvPr id="9011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1" descr="cpphtp9_07_Page_52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590800" y="4800600"/>
            <a:ext cx="0" cy="381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981450" y="4800600"/>
            <a:ext cx="0" cy="381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828800" y="5715000"/>
            <a:ext cx="5562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         Functions </a:t>
            </a:r>
            <a:r>
              <a:rPr lang="en-US" smtClean="0">
                <a:solidFill>
                  <a:srgbClr val="FF0000"/>
                </a:solidFill>
              </a:rPr>
              <a:t>begin</a:t>
            </a:r>
            <a:r>
              <a:rPr lang="en-US" smtClean="0"/>
              <a:t> and </a:t>
            </a:r>
            <a:r>
              <a:rPr lang="en-US" smtClean="0">
                <a:solidFill>
                  <a:srgbClr val="FF0000"/>
                </a:solidFill>
              </a:rPr>
              <a:t>end</a:t>
            </a:r>
            <a:r>
              <a:rPr lang="en-US" smtClean="0"/>
              <a:t> create “</a:t>
            </a:r>
            <a:r>
              <a:rPr lang="en-US" smtClean="0">
                <a:solidFill>
                  <a:srgbClr val="0000FF"/>
                </a:solidFill>
              </a:rPr>
              <a:t>iterators</a:t>
            </a:r>
            <a:r>
              <a:rPr lang="en-US" smtClean="0"/>
              <a:t>”</a:t>
            </a:r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1" descr="cpphtp9_07_Page_53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7.8  Multidimensional Arrays</a:t>
            </a:r>
            <a:endParaRPr lang="en-US" dirty="0" smtClean="0"/>
          </a:p>
        </p:txBody>
      </p:sp>
      <p:sp>
        <p:nvSpPr>
          <p:cNvPr id="90115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400"/>
              </a:spcAft>
            </a:pPr>
            <a:r>
              <a:rPr lang="en-US" altLang="en-US" smtClean="0"/>
              <a:t>You can use arrays with </a:t>
            </a:r>
            <a:r>
              <a:rPr lang="en-US" altLang="en-US" smtClean="0">
                <a:solidFill>
                  <a:srgbClr val="0000FF"/>
                </a:solidFill>
              </a:rPr>
              <a:t>two dimensions </a:t>
            </a:r>
            <a:r>
              <a:rPr lang="en-US" altLang="en-US" smtClean="0"/>
              <a:t>(i.e., subscripts) to represent tables of values consisting of information arranged in rows and columns.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400"/>
              </a:spcAft>
            </a:pPr>
            <a:r>
              <a:rPr lang="en-US" altLang="en-US" smtClean="0"/>
              <a:t>To identify a particular table element, we must specify two subscripts - by convention, the first identifies the element’s </a:t>
            </a:r>
            <a:r>
              <a:rPr lang="en-US" altLang="en-US" smtClean="0">
                <a:solidFill>
                  <a:srgbClr val="FF0000"/>
                </a:solidFill>
              </a:rPr>
              <a:t>row</a:t>
            </a:r>
            <a:r>
              <a:rPr lang="en-US" altLang="en-US" smtClean="0"/>
              <a:t> and the second identifies the element’s </a:t>
            </a:r>
            <a:r>
              <a:rPr lang="en-US" altLang="en-US" smtClean="0">
                <a:solidFill>
                  <a:srgbClr val="FF0000"/>
                </a:solidFill>
              </a:rPr>
              <a:t>column</a:t>
            </a:r>
            <a:r>
              <a:rPr lang="en-US" altLang="en-US" smtClean="0"/>
              <a:t>.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400"/>
              </a:spcAft>
            </a:pPr>
            <a:r>
              <a:rPr lang="en-US" altLang="en-US" smtClean="0"/>
              <a:t>Often called </a:t>
            </a:r>
            <a:r>
              <a:rPr lang="en-US" altLang="en-US" smtClean="0">
                <a:solidFill>
                  <a:srgbClr val="0000FF"/>
                </a:solidFill>
              </a:rPr>
              <a:t>two-dimensional</a:t>
            </a:r>
            <a:r>
              <a:rPr lang="en-US" altLang="en-US" smtClean="0"/>
              <a:t> arrays or </a:t>
            </a:r>
            <a:r>
              <a:rPr lang="en-US" altLang="en-US" smtClean="0">
                <a:solidFill>
                  <a:srgbClr val="0000FF"/>
                </a:solidFill>
              </a:rPr>
              <a:t>2-D</a:t>
            </a:r>
            <a:r>
              <a:rPr lang="en-US" altLang="en-US" smtClean="0"/>
              <a:t> arrays.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400"/>
              </a:spcAft>
            </a:pPr>
            <a:r>
              <a:rPr lang="en-US" altLang="en-US" smtClean="0"/>
              <a:t>Arrays with two or more dimensions are known as multidimensional arrays.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400"/>
              </a:spcAft>
            </a:pPr>
            <a:r>
              <a:rPr lang="en-US" altLang="en-US" smtClean="0"/>
              <a:t>Figure 7.20 illustrates a two-dimensional array, a.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400"/>
              </a:spcAft>
            </a:pPr>
            <a:r>
              <a:rPr lang="en-US" altLang="en-US" smtClean="0"/>
              <a:t>The array contains three rows and four columns, so it’s said to be a 3-by-4 array.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400"/>
              </a:spcAft>
            </a:pPr>
            <a:r>
              <a:rPr lang="en-US" altLang="en-US" smtClean="0"/>
              <a:t>In general, an array with m rows and n columns is called an m-by-n array.</a:t>
            </a:r>
          </a:p>
        </p:txBody>
      </p:sp>
      <p:sp>
        <p:nvSpPr>
          <p:cNvPr id="10035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" descr="cpphtp9_07_Page_06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1" descr="cpphtp9_07_Page_54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1" descr="cpphtp9_07_Page_55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7.8  Multidimensional arrays (cont.)</a:t>
            </a:r>
            <a:endParaRPr lang="en-US" dirty="0" smtClean="0"/>
          </a:p>
        </p:txBody>
      </p:sp>
      <p:sp>
        <p:nvSpPr>
          <p:cNvPr id="9933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Figure 7.20 demonstrates initializing two-dimensional arrays in declarations. </a:t>
            </a:r>
          </a:p>
          <a:p>
            <a:r>
              <a:rPr lang="en-US" smtClean="0"/>
              <a:t>In each array, the type of its elements is specified as</a:t>
            </a:r>
          </a:p>
          <a:p>
            <a:endParaRPr lang="en-US" smtClean="0"/>
          </a:p>
          <a:p>
            <a:pPr marL="392113" lvl="1" indent="0">
              <a:buNone/>
            </a:pPr>
            <a:r>
              <a:rPr lang="en-US" smtClean="0"/>
              <a:t>	</a:t>
            </a:r>
            <a:r>
              <a:rPr lang="en-US" smtClean="0">
                <a:latin typeface="Consolas" panose="020B0609020204030204" pitchFamily="49" charset="0"/>
              </a:rPr>
              <a:t>array&lt; int, columns &gt;</a:t>
            </a:r>
          </a:p>
          <a:p>
            <a:endParaRPr lang="en-US" smtClean="0"/>
          </a:p>
          <a:p>
            <a:r>
              <a:rPr lang="en-US" smtClean="0"/>
              <a:t>indicating that each array contains as its elements three-element arrays of int values - the constant columns has the value 3.</a:t>
            </a:r>
            <a:endParaRPr lang="en-US" dirty="0" smtClean="0"/>
          </a:p>
        </p:txBody>
      </p:sp>
      <p:sp>
        <p:nvSpPr>
          <p:cNvPr id="10035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1" descr="cpphtp9_07_Page_56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691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52400" y="3352800"/>
            <a:ext cx="16002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1" descr="cpphtp9_07_Page_57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781800" y="576263"/>
            <a:ext cx="0" cy="6429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352800" y="652463"/>
            <a:ext cx="0" cy="6429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4267200" y="1905000"/>
            <a:ext cx="2247900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067300" y="2438400"/>
            <a:ext cx="1447800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7.8  Multidimensional arrays (cont.)</a:t>
            </a:r>
            <a:endParaRPr lang="en-US" dirty="0" smtClean="0"/>
          </a:p>
        </p:txBody>
      </p:sp>
      <p:sp>
        <p:nvSpPr>
          <p:cNvPr id="9933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Nested Range-Based for Statements </a:t>
            </a:r>
          </a:p>
          <a:p>
            <a:r>
              <a:rPr lang="en-US" smtClean="0"/>
              <a:t>To process the elements of a two-dimensional array, we use a nested loop in which the</a:t>
            </a:r>
            <a:r>
              <a:rPr lang="en-US" smtClean="0">
                <a:solidFill>
                  <a:srgbClr val="0000FF"/>
                </a:solidFill>
              </a:rPr>
              <a:t> outer loop iterates through the rows </a:t>
            </a:r>
            <a:r>
              <a:rPr lang="en-US" smtClean="0"/>
              <a:t>and the </a:t>
            </a:r>
            <a:r>
              <a:rPr lang="en-US" smtClean="0">
                <a:solidFill>
                  <a:srgbClr val="0000FF"/>
                </a:solidFill>
              </a:rPr>
              <a:t>inner loop iterates through the columns </a:t>
            </a:r>
            <a:r>
              <a:rPr lang="en-US" smtClean="0"/>
              <a:t>of a given row. </a:t>
            </a:r>
          </a:p>
          <a:p>
            <a:r>
              <a:rPr lang="en-US" smtClean="0"/>
              <a:t>The </a:t>
            </a:r>
            <a:r>
              <a:rPr lang="en-US" smtClean="0">
                <a:solidFill>
                  <a:srgbClr val="FF0000"/>
                </a:solidFill>
              </a:rPr>
              <a:t>C++11 auto keyword </a:t>
            </a:r>
            <a:r>
              <a:rPr lang="en-US" smtClean="0"/>
              <a:t>tells the compiler to infer (determine) a variable’s data type based on the variable’s initializer value.   [ type inference ]</a:t>
            </a:r>
            <a:endParaRPr lang="en-US" dirty="0" smtClean="0"/>
          </a:p>
        </p:txBody>
      </p:sp>
      <p:sp>
        <p:nvSpPr>
          <p:cNvPr id="10035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7.8  Multidimensional arrays (cont.)</a:t>
            </a:r>
            <a:endParaRPr lang="en-US" dirty="0" smtClean="0"/>
          </a:p>
        </p:txBody>
      </p:sp>
      <p:sp>
        <p:nvSpPr>
          <p:cNvPr id="9933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81138"/>
            <a:ext cx="8382000" cy="4525962"/>
          </a:xfrm>
        </p:spPr>
        <p:txBody>
          <a:bodyPr/>
          <a:lstStyle/>
          <a:p>
            <a:r>
              <a:rPr lang="en-US" smtClean="0"/>
              <a:t>Nested Counter-Controlled for Statements </a:t>
            </a:r>
          </a:p>
          <a:p>
            <a:r>
              <a:rPr lang="en-US" smtClean="0"/>
              <a:t>We could have implemented the nested loop with counter-controlled repetition as follows:</a:t>
            </a:r>
          </a:p>
          <a:p>
            <a:endParaRPr lang="en-US" smtClean="0"/>
          </a:p>
          <a:p>
            <a:pPr marL="109537" indent="0">
              <a:buNone/>
            </a:pPr>
            <a:r>
              <a:rPr lang="en-US" sz="1800" smtClean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800" smtClean="0">
                <a:latin typeface="Consolas" panose="020B0609020204030204" pitchFamily="49" charset="0"/>
              </a:rPr>
              <a:t> ( size_t row = 0; row &lt; a.size(); ++row ) </a:t>
            </a:r>
          </a:p>
          <a:p>
            <a:pPr marL="109537" indent="0">
              <a:buNone/>
            </a:pPr>
            <a:r>
              <a:rPr lang="en-US" sz="1800" smtClean="0">
                <a:latin typeface="Consolas" panose="020B0609020204030204" pitchFamily="49" charset="0"/>
              </a:rPr>
              <a:t>{</a:t>
            </a:r>
          </a:p>
          <a:p>
            <a:pPr marL="109537" indent="0">
              <a:buNone/>
            </a:pPr>
            <a:r>
              <a:rPr lang="en-US" sz="1800" smtClean="0">
                <a:latin typeface="Consolas" panose="020B0609020204030204" pitchFamily="49" charset="0"/>
              </a:rPr>
              <a:t>   </a:t>
            </a:r>
            <a:r>
              <a:rPr lang="en-US" sz="1800" smtClean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800" smtClean="0">
                <a:latin typeface="Consolas" panose="020B0609020204030204" pitchFamily="49" charset="0"/>
              </a:rPr>
              <a:t> ( size_t column = 0; column &lt; a[row].size(); ++column )</a:t>
            </a:r>
          </a:p>
          <a:p>
            <a:pPr marL="109537" indent="0">
              <a:buNone/>
            </a:pPr>
            <a:r>
              <a:rPr lang="en-US" sz="1800" smtClean="0">
                <a:latin typeface="Consolas" panose="020B0609020204030204" pitchFamily="49" charset="0"/>
              </a:rPr>
              <a:t>      cout &lt;&lt; a[ </a:t>
            </a:r>
            <a:r>
              <a:rPr lang="en-US" sz="1800" smtClean="0">
                <a:solidFill>
                  <a:srgbClr val="FF0000"/>
                </a:solidFill>
                <a:latin typeface="Consolas" panose="020B0609020204030204" pitchFamily="49" charset="0"/>
              </a:rPr>
              <a:t>row</a:t>
            </a:r>
            <a:r>
              <a:rPr lang="en-US" sz="1800" smtClean="0">
                <a:latin typeface="Consolas" panose="020B0609020204030204" pitchFamily="49" charset="0"/>
              </a:rPr>
              <a:t> ][ </a:t>
            </a:r>
            <a:r>
              <a:rPr lang="en-US" sz="1800" smtClean="0">
                <a:solidFill>
                  <a:srgbClr val="FF0000"/>
                </a:solidFill>
                <a:latin typeface="Consolas" panose="020B0609020204030204" pitchFamily="49" charset="0"/>
              </a:rPr>
              <a:t>column</a:t>
            </a:r>
            <a:r>
              <a:rPr lang="en-US" sz="1800" smtClean="0">
                <a:latin typeface="Consolas" panose="020B0609020204030204" pitchFamily="49" charset="0"/>
              </a:rPr>
              <a:t> ] &lt;&lt; ' ';</a:t>
            </a:r>
          </a:p>
          <a:p>
            <a:pPr marL="109537" indent="0">
              <a:buNone/>
            </a:pPr>
            <a:r>
              <a:rPr lang="en-US" sz="1800" smtClean="0">
                <a:latin typeface="Consolas" panose="020B0609020204030204" pitchFamily="49" charset="0"/>
              </a:rPr>
              <a:t>   cout &lt;&lt; endl;</a:t>
            </a:r>
          </a:p>
          <a:p>
            <a:pPr marL="109537" indent="0">
              <a:buNone/>
            </a:pPr>
            <a:r>
              <a:rPr lang="en-US" sz="1800" smtClean="0">
                <a:latin typeface="Consolas" panose="020B0609020204030204" pitchFamily="49" charset="0"/>
              </a:rPr>
              <a:t>} // end outer for</a:t>
            </a:r>
          </a:p>
          <a:p>
            <a:endParaRPr lang="en-US" sz="2000" dirty="0" smtClean="0"/>
          </a:p>
        </p:txBody>
      </p:sp>
      <p:sp>
        <p:nvSpPr>
          <p:cNvPr id="10035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00" smtClean="0"/>
              <a:t>7.9  	Case Study: </a:t>
            </a:r>
            <a:br>
              <a:rPr lang="en-US" sz="2400" smtClean="0"/>
            </a:br>
            <a:r>
              <a:rPr lang="en-US" sz="2400"/>
              <a:t>	</a:t>
            </a:r>
            <a:r>
              <a:rPr lang="en-US" sz="2400" smtClean="0"/>
              <a:t>Class GradeBook Using a Two-Dimensional array</a:t>
            </a:r>
            <a:endParaRPr lang="en-US" sz="2400" dirty="0" smtClean="0"/>
          </a:p>
        </p:txBody>
      </p:sp>
      <p:sp>
        <p:nvSpPr>
          <p:cNvPr id="9830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7638"/>
            <a:ext cx="8229600" cy="452596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mtClean="0"/>
              <a:t>In most semesters, students take several exams.</a:t>
            </a:r>
          </a:p>
          <a:p>
            <a:pPr>
              <a:spcAft>
                <a:spcPts val="600"/>
              </a:spcAft>
            </a:pPr>
            <a:r>
              <a:rPr lang="en-US" altLang="en-US" smtClean="0"/>
              <a:t>Professors are likely to want to analyze grades across the entire semester, both for a single student and for the class as a whole.</a:t>
            </a:r>
          </a:p>
          <a:p>
            <a:pPr>
              <a:spcAft>
                <a:spcPts val="600"/>
              </a:spcAft>
            </a:pPr>
            <a:r>
              <a:rPr lang="en-US" altLang="en-US" smtClean="0"/>
              <a:t>Figure 7.21 shows the output that summarizes 10 students grades on three exams.</a:t>
            </a:r>
          </a:p>
          <a:p>
            <a:pPr>
              <a:spcAft>
                <a:spcPts val="600"/>
              </a:spcAft>
            </a:pPr>
            <a:r>
              <a:rPr lang="en-US" altLang="en-US" smtClean="0"/>
              <a:t>We store the grades as a </a:t>
            </a:r>
            <a:r>
              <a:rPr lang="en-US" altLang="en-US" smtClean="0">
                <a:solidFill>
                  <a:srgbClr val="0000FF"/>
                </a:solidFill>
              </a:rPr>
              <a:t>two-dimensional array </a:t>
            </a:r>
            <a:r>
              <a:rPr lang="en-US" altLang="en-US" smtClean="0"/>
              <a:t>in an object of the next version of class GradeBook Figures 7.22–7.23.</a:t>
            </a:r>
          </a:p>
          <a:p>
            <a:pPr>
              <a:spcAft>
                <a:spcPts val="600"/>
              </a:spcAft>
            </a:pPr>
            <a:r>
              <a:rPr lang="en-US" altLang="en-US" smtClean="0"/>
              <a:t>Each </a:t>
            </a:r>
            <a:r>
              <a:rPr lang="en-US" altLang="en-US" smtClean="0">
                <a:solidFill>
                  <a:srgbClr val="0000FF"/>
                </a:solidFill>
              </a:rPr>
              <a:t>row</a:t>
            </a:r>
            <a:r>
              <a:rPr lang="en-US" altLang="en-US" smtClean="0"/>
              <a:t> of the array represents a single student’s grades for the entire course, and each </a:t>
            </a:r>
            <a:r>
              <a:rPr lang="en-US" altLang="en-US" smtClean="0">
                <a:solidFill>
                  <a:srgbClr val="0000FF"/>
                </a:solidFill>
              </a:rPr>
              <a:t>column</a:t>
            </a:r>
            <a:r>
              <a:rPr lang="en-US" altLang="en-US" smtClean="0"/>
              <a:t> represents the grades the students earned on the 3 exams.</a:t>
            </a:r>
          </a:p>
        </p:txBody>
      </p:sp>
      <p:sp>
        <p:nvSpPr>
          <p:cNvPr id="10752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1" descr="cpphtp9_07_Page_58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1" descr="cpphtp9_07_Page_59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" descr="cpphtp9_07_Page_07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1" descr="cpphtp9_07_Page_60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33400" y="3352800"/>
            <a:ext cx="12192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10000" y="652463"/>
            <a:ext cx="838200" cy="490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1" descr="cpphtp9_07_Page_61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533400" y="3124200"/>
            <a:ext cx="12192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1" descr="cpphtp9_07_Page_62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1" descr="cpphtp9_07_Page_63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1" descr="cpphtp9_07_Page_64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029200" y="3657600"/>
            <a:ext cx="236220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1" descr="cpphtp9_07_Page_65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1" descr="cpphtp9_07_Page_66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1" descr="cpphtp9_07_Page_67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1" descr="cpphtp9_07_Page_68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1" descr="cpphtp9_07_Page_69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©1992-2014 by Pearson Education, Inc. All Rights Reserved.</a:t>
            </a:r>
            <a:endParaRPr 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Wiki Page" ma:contentTypeID="0x01010800C661CDCFE8494F4E9AB730BE44130AE2" ma:contentTypeVersion="1" ma:contentTypeDescription="Create a new wiki page." ma:contentTypeScope="" ma:versionID="ac3f0c655fe2ae58085a4548e8dc0796">
  <xsd:schema xmlns:xsd="http://www.w3.org/2001/XMLSchema" xmlns:xs="http://www.w3.org/2001/XMLSchema" xmlns:p="http://schemas.microsoft.com/office/2006/metadata/properties" xmlns:ns1="http://schemas.microsoft.com/sharepoint/v3" xmlns:ns2="e5222bea-0a0f-4f8c-b9f7-21e1ae72cb64" targetNamespace="http://schemas.microsoft.com/office/2006/metadata/properties" ma:root="true" ma:fieldsID="35dc98d1b06bd8f9f810fb7c0d70b157" ns1:_="" ns2:_="">
    <xsd:import namespace="http://schemas.microsoft.com/sharepoint/v3"/>
    <xsd:import namespace="e5222bea-0a0f-4f8c-b9f7-21e1ae72cb64"/>
    <xsd:element name="properties">
      <xsd:complexType>
        <xsd:sequence>
          <xsd:element name="documentManagement">
            <xsd:complexType>
              <xsd:all>
                <xsd:element ref="ns1:WikiField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WikiField" ma:index="7" nillable="true" ma:displayName="Wiki Content" ma:internalName="WikiField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222bea-0a0f-4f8c-b9f7-21e1ae72cb64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WikiEditForm</Display>
  <Edit>WikiEditForm</Edit>
  <New>WikiEditForm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WikiField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E0F8E572-C6DE-4B52-A415-DFA6B9B428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5222bea-0a0f-4f8c-b9f7-21e1ae72cb6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73D3053-C2CD-492E-85C9-5C487A2AD8F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FEC789B-E9F6-4417-BF13-77BB6FFCDC8B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86E9C36E-B61B-4620-9FD3-D51D27A56C65}">
  <ds:schemaRefs>
    <ds:schemaRef ds:uri="http://schemas.microsoft.com/office/2006/metadata/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purl.org/dc/elements/1.1/"/>
    <ds:schemaRef ds:uri="http://schemas.openxmlformats.org/package/2006/metadata/core-properties"/>
    <ds:schemaRef ds:uri="e5222bea-0a0f-4f8c-b9f7-21e1ae72cb64"/>
    <ds:schemaRef ds:uri="http://schemas.microsoft.com/sharepoint/v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DeitelPowerPointTemplate</Template>
  <TotalTime>1568</TotalTime>
  <Words>3529</Words>
  <Application>Microsoft Office PowerPoint</Application>
  <PresentationFormat>On-screen Show (4:3)</PresentationFormat>
  <Paragraphs>321</Paragraphs>
  <Slides>116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25" baseType="lpstr">
      <vt:lpstr>Arial</vt:lpstr>
      <vt:lpstr>Calibri</vt:lpstr>
      <vt:lpstr>Consolas</vt:lpstr>
      <vt:lpstr>Lucida Sans Unicode</vt:lpstr>
      <vt:lpstr>Verdana</vt:lpstr>
      <vt:lpstr>Wingdings</vt:lpstr>
      <vt:lpstr>Wingdings 2</vt:lpstr>
      <vt:lpstr>Wingdings 3</vt:lpstr>
      <vt:lpstr>Concourse</vt:lpstr>
      <vt:lpstr>Chapter 7   Class Templates array and vector; Catching Exceptions</vt:lpstr>
      <vt:lpstr>PowerPoint Presentation</vt:lpstr>
      <vt:lpstr>PowerPoint Presentation</vt:lpstr>
      <vt:lpstr>PowerPoint Presentation</vt:lpstr>
      <vt:lpstr>7.1  Introduction</vt:lpstr>
      <vt:lpstr>7.2  arrays</vt:lpstr>
      <vt:lpstr>PowerPoint Presentation</vt:lpstr>
      <vt:lpstr>PowerPoint Presentation</vt:lpstr>
      <vt:lpstr>PowerPoint Presentation</vt:lpstr>
      <vt:lpstr>PowerPoint Presentation</vt:lpstr>
      <vt:lpstr>7.3  Declaring arrays</vt:lpstr>
      <vt:lpstr>7.4  Examples Using arrays</vt:lpstr>
      <vt:lpstr>7.4.1 Declaring an array and Using a Loop to Initialize   the array’s Elements</vt:lpstr>
      <vt:lpstr>PowerPoint Presentation</vt:lpstr>
      <vt:lpstr>PowerPoint Presentation</vt:lpstr>
      <vt:lpstr>7.4.2  Initializing an array in a Declaration with an   Initializer List</vt:lpstr>
      <vt:lpstr>PowerPoint Presentation</vt:lpstr>
      <vt:lpstr>PowerPoint Presentation</vt:lpstr>
      <vt:lpstr>7.4.3  Specifying an array’s Size   Setting array Elements with Calculations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7.4.4 Summing the Elements of an array</vt:lpstr>
      <vt:lpstr>PowerPoint Presentation</vt:lpstr>
      <vt:lpstr>7.4.5 Using Bar Charts to Display array Data Graphically</vt:lpstr>
      <vt:lpstr>PowerPoint Presentation</vt:lpstr>
      <vt:lpstr>PowerPoint Presentation</vt:lpstr>
      <vt:lpstr>PowerPoint Presentation</vt:lpstr>
      <vt:lpstr>7.4.6 Using the Elements of an array as Counters</vt:lpstr>
      <vt:lpstr>PowerPoint Presentation</vt:lpstr>
      <vt:lpstr>PowerPoint Presentation</vt:lpstr>
      <vt:lpstr>7.4.7 Using arrays to Summarize Survey Results</vt:lpstr>
      <vt:lpstr>PowerPoint Presentation</vt:lpstr>
      <vt:lpstr>PowerPoint Presentation</vt:lpstr>
      <vt:lpstr>7.4.7 Using arrays to Summarize Survey Results</vt:lpstr>
      <vt:lpstr>PowerPoint Presentation</vt:lpstr>
      <vt:lpstr>PowerPoint Presentation</vt:lpstr>
      <vt:lpstr>7.4.8 Static Local arrays and Automatic Local arrays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7.5  Range-Based for Statement</vt:lpstr>
      <vt:lpstr>PowerPoint Presentation</vt:lpstr>
      <vt:lpstr>7.5  Range-Based for Statement (cont.)</vt:lpstr>
      <vt:lpstr>7.5  Range-Based for Statement (cont.)</vt:lpstr>
      <vt:lpstr>PowerPoint Presentation</vt:lpstr>
      <vt:lpstr>PowerPoint Presentation</vt:lpstr>
      <vt:lpstr>7.5  Range-Based for Statement (cont.)</vt:lpstr>
      <vt:lpstr>7.5  Range-Based for Statement (cont.)</vt:lpstr>
      <vt:lpstr>7.5  Range-Based for Statement (cont.)</vt:lpstr>
      <vt:lpstr>7.6   Case Study:   Class GradeBook Using an array to Store Grades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7.6   Case Study:   Class GradeBook Using an Array to Store Grades (cont.)</vt:lpstr>
      <vt:lpstr>7.6   Case Study:   Class GradeBook Using an Array to Store Grades (cont.)</vt:lpstr>
      <vt:lpstr>PowerPoint Presentation</vt:lpstr>
      <vt:lpstr>7.7  Sorting and Searching arrays</vt:lpstr>
      <vt:lpstr>7.7  Sorting and Searching arrays (cont.)</vt:lpstr>
      <vt:lpstr>7.7  Sorting and Searching arrays (cont.)</vt:lpstr>
      <vt:lpstr>PowerPoint Presentation</vt:lpstr>
      <vt:lpstr>PowerPoint Presentation</vt:lpstr>
      <vt:lpstr>7.8  Multidimensional Arrays</vt:lpstr>
      <vt:lpstr>PowerPoint Presentation</vt:lpstr>
      <vt:lpstr>PowerPoint Presentation</vt:lpstr>
      <vt:lpstr>7.8  Multidimensional arrays (cont.)</vt:lpstr>
      <vt:lpstr>PowerPoint Presentation</vt:lpstr>
      <vt:lpstr>PowerPoint Presentation</vt:lpstr>
      <vt:lpstr>7.8  Multidimensional arrays (cont.)</vt:lpstr>
      <vt:lpstr>7.8  Multidimensional arrays (cont.)</vt:lpstr>
      <vt:lpstr>7.9   Case Study:   Class GradeBook Using a Two-Dimensional array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7.10  Introduction to C++ Standard Library Class  Template vector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7.10  Introduction to C++ Standard Library Class  Template vector (cont.)</vt:lpstr>
      <vt:lpstr>7.10  Introduction to C++ Standard Library Class  Template vector (cont.)</vt:lpstr>
      <vt:lpstr>7.10  Introduction to C++ Standard Library Class  Template vector (cont.)</vt:lpstr>
      <vt:lpstr>7.10  Introduction to C++ Standard Library Class  Template vector (cont.)</vt:lpstr>
      <vt:lpstr>7.10  Introduction to C++ Standard Library Class  Template vector (cont.)</vt:lpstr>
      <vt:lpstr>7.10  Introduction to C++ Standard Library Class  Template vector (cont.)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Arrays and Vectors</dc:title>
  <dc:creator>Windows User</dc:creator>
  <cp:lastModifiedBy>Jack Wilson</cp:lastModifiedBy>
  <cp:revision>53</cp:revision>
  <dcterms:created xsi:type="dcterms:W3CDTF">2009-09-14T16:00:56Z</dcterms:created>
  <dcterms:modified xsi:type="dcterms:W3CDTF">2016-02-10T02:03:37Z</dcterms:modified>
</cp:coreProperties>
</file>